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43891200" cy="32918400"/>
  <p:notesSz cx="6858000" cy="9144000"/>
  <p:embeddedFontLst>
    <p:embeddedFont>
      <p:font typeface="Amaranth" panose="020B0604020202020204" charset="0"/>
      <p:regular r:id="rId3"/>
    </p:embeddedFont>
    <p:embeddedFont>
      <p:font typeface="Calibri" panose="020F0502020204030204" pitchFamily="34" charset="0"/>
      <p:regular r:id="rId4"/>
      <p:bold r:id="rId5"/>
      <p:italic r:id="rId6"/>
      <p:boldItalic r:id="rId7"/>
    </p:embeddedFont>
    <p:embeddedFont>
      <p:font typeface="Titillium Web" panose="020B0604020202020204" charset="0"/>
      <p:regular r:id="rId8"/>
    </p:embeddedFont>
    <p:embeddedFont>
      <p:font typeface="Trebuchet MS" panose="020B0603020202020204" pitchFamily="34" charset="0"/>
      <p:regular r:id="rId9"/>
      <p:bold r:id="rId10"/>
      <p:italic r:id="rId11"/>
      <p:boldItalic r:id="rId12"/>
    </p:embeddedFont>
    <p:embeddedFont>
      <p:font typeface="Wingdings 3" panose="05040102010807070707" pitchFamily="18" charset="2"/>
      <p:regular r:id="rId13"/>
    </p:embeddedFont>
  </p:embeddedFontLst>
  <p:custDataLst>
    <p:tags r:id="rId14"/>
  </p:custDataLst>
  <p:defaultTextStyle>
    <a:defPPr>
      <a:defRPr lang="en-US"/>
    </a:defPPr>
    <a:lvl1pPr algn="l" rtl="0" fontAlgn="base">
      <a:spcBef>
        <a:spcPct val="0"/>
      </a:spcBef>
      <a:spcAft>
        <a:spcPct val="0"/>
      </a:spcAft>
      <a:defRPr sz="4500" kern="1200">
        <a:solidFill>
          <a:schemeClr val="tx1"/>
        </a:solidFill>
        <a:latin typeface="Arial"/>
        <a:ea typeface="+mn-ea"/>
        <a:cs typeface="+mn-cs"/>
      </a:defRPr>
    </a:lvl1pPr>
    <a:lvl2pPr marL="457200" algn="l" rtl="0" fontAlgn="base">
      <a:spcBef>
        <a:spcPct val="0"/>
      </a:spcBef>
      <a:spcAft>
        <a:spcPct val="0"/>
      </a:spcAft>
      <a:defRPr sz="4500" kern="1200">
        <a:solidFill>
          <a:schemeClr val="tx1"/>
        </a:solidFill>
        <a:latin typeface="Arial"/>
        <a:ea typeface="+mn-ea"/>
        <a:cs typeface="+mn-cs"/>
      </a:defRPr>
    </a:lvl2pPr>
    <a:lvl3pPr marL="914400" algn="l" rtl="0" fontAlgn="base">
      <a:spcBef>
        <a:spcPct val="0"/>
      </a:spcBef>
      <a:spcAft>
        <a:spcPct val="0"/>
      </a:spcAft>
      <a:defRPr sz="4500" kern="1200">
        <a:solidFill>
          <a:schemeClr val="tx1"/>
        </a:solidFill>
        <a:latin typeface="Arial"/>
        <a:ea typeface="+mn-ea"/>
        <a:cs typeface="+mn-cs"/>
      </a:defRPr>
    </a:lvl3pPr>
    <a:lvl4pPr marL="1371600" algn="l" rtl="0" fontAlgn="base">
      <a:spcBef>
        <a:spcPct val="0"/>
      </a:spcBef>
      <a:spcAft>
        <a:spcPct val="0"/>
      </a:spcAft>
      <a:defRPr sz="4500" kern="1200">
        <a:solidFill>
          <a:schemeClr val="tx1"/>
        </a:solidFill>
        <a:latin typeface="Arial"/>
        <a:ea typeface="+mn-ea"/>
        <a:cs typeface="+mn-cs"/>
      </a:defRPr>
    </a:lvl4pPr>
    <a:lvl5pPr marL="1828800" algn="l" rtl="0" fontAlgn="base">
      <a:spcBef>
        <a:spcPct val="0"/>
      </a:spcBef>
      <a:spcAft>
        <a:spcPct val="0"/>
      </a:spcAft>
      <a:defRPr sz="4500" kern="1200">
        <a:solidFill>
          <a:schemeClr val="tx1"/>
        </a:solidFill>
        <a:latin typeface="Arial"/>
        <a:ea typeface="+mn-ea"/>
        <a:cs typeface="+mn-cs"/>
      </a:defRPr>
    </a:lvl5pPr>
    <a:lvl6pPr marL="2286000" algn="l" defTabSz="914400" rtl="0" eaLnBrk="1" latinLnBrk="0" hangingPunct="1">
      <a:defRPr sz="4500" kern="1200">
        <a:solidFill>
          <a:schemeClr val="tx1"/>
        </a:solidFill>
        <a:latin typeface="Arial"/>
        <a:ea typeface="+mn-ea"/>
        <a:cs typeface="+mn-cs"/>
      </a:defRPr>
    </a:lvl6pPr>
    <a:lvl7pPr marL="2743200" algn="l" defTabSz="914400" rtl="0" eaLnBrk="1" latinLnBrk="0" hangingPunct="1">
      <a:defRPr sz="4500" kern="1200">
        <a:solidFill>
          <a:schemeClr val="tx1"/>
        </a:solidFill>
        <a:latin typeface="Arial"/>
        <a:ea typeface="+mn-ea"/>
        <a:cs typeface="+mn-cs"/>
      </a:defRPr>
    </a:lvl7pPr>
    <a:lvl8pPr marL="3200400" algn="l" defTabSz="914400" rtl="0" eaLnBrk="1" latinLnBrk="0" hangingPunct="1">
      <a:defRPr sz="4500" kern="1200">
        <a:solidFill>
          <a:schemeClr val="tx1"/>
        </a:solidFill>
        <a:latin typeface="Arial"/>
        <a:ea typeface="+mn-ea"/>
        <a:cs typeface="+mn-cs"/>
      </a:defRPr>
    </a:lvl8pPr>
    <a:lvl9pPr marL="3657600" algn="l" defTabSz="914400" rtl="0" eaLnBrk="1" latinLnBrk="0" hangingPunct="1">
      <a:defRPr sz="45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sa Strug" initials="LS" lastIdx="5" clrIdx="0">
    <p:extLst>
      <p:ext uri="{19B8F6BF-5375-455C-9EA6-DF929625EA0E}">
        <p15:presenceInfo xmlns:p15="http://schemas.microsoft.com/office/powerpoint/2012/main" userId="S::lisa.strug@sickkids.ca::e094fb45-ce83-42fa-8a94-3d0db862f0f6" providerId="AD"/>
      </p:ext>
    </p:extLst>
  </p:cmAuthor>
  <p:cmAuthor id="2" name="Cube Statistica" initials="CS" lastIdx="3" clrIdx="1">
    <p:extLst>
      <p:ext uri="{19B8F6BF-5375-455C-9EA6-DF929625EA0E}">
        <p15:presenceInfo xmlns:p15="http://schemas.microsoft.com/office/powerpoint/2012/main" userId="acadd3cbd5d5e4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1414"/>
    <a:srgbClr val="A33B3B"/>
    <a:srgbClr val="6E4D99"/>
    <a:srgbClr val="679955"/>
    <a:srgbClr val="7F7F7F"/>
    <a:srgbClr val="8D3333"/>
    <a:srgbClr val="336699"/>
    <a:srgbClr val="2A4A70"/>
    <a:srgbClr val="376092"/>
    <a:srgbClr val="A0BE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B759F6-521D-A74D-8048-ACF84C841EBF}" v="3" dt="2021-05-11T02:57:46.0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78" autoAdjust="0"/>
    <p:restoredTop sz="94660"/>
  </p:normalViewPr>
  <p:slideViewPr>
    <p:cSldViewPr>
      <p:cViewPr>
        <p:scale>
          <a:sx n="25" d="100"/>
          <a:sy n="25" d="100"/>
        </p:scale>
        <p:origin x="442" y="-1872"/>
      </p:cViewPr>
      <p:guideLst>
        <p:guide orient="horz" pos="10368"/>
        <p:guide pos="13824"/>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theme" Target="theme/theme1.xml"/><Relationship Id="rId3" Type="http://schemas.openxmlformats.org/officeDocument/2006/relationships/font" Target="fonts/font1.fntdata"/><Relationship Id="rId21" Type="http://schemas.microsoft.com/office/2015/10/relationships/revisionInfo" Target="revisionInfo.xml"/><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5" Type="http://schemas.openxmlformats.org/officeDocument/2006/relationships/font" Target="fonts/font3.fntdata"/><Relationship Id="rId15" Type="http://schemas.openxmlformats.org/officeDocument/2006/relationships/commentAuthors" Target="commentAuthors.xml"/><Relationship Id="rId10" Type="http://schemas.openxmlformats.org/officeDocument/2006/relationships/font" Target="fonts/font8.fntdata"/><Relationship Id="rId19" Type="http://schemas.openxmlformats.org/officeDocument/2006/relationships/tableStyles" Target="tableStyles.xml"/><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tags" Target="tags/tag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sa Strug" userId="e094fb45-ce83-42fa-8a94-3d0db862f0f6" providerId="ADAL" clId="{70B759F6-521D-A74D-8048-ACF84C841EBF}"/>
    <pc:docChg chg="undo custSel modSld">
      <pc:chgData name="Lisa Strug" userId="e094fb45-ce83-42fa-8a94-3d0db862f0f6" providerId="ADAL" clId="{70B759F6-521D-A74D-8048-ACF84C841EBF}" dt="2021-05-11T03:04:01.981" v="81" actId="20577"/>
      <pc:docMkLst>
        <pc:docMk/>
      </pc:docMkLst>
      <pc:sldChg chg="modSp mod addCm delCm modCm">
        <pc:chgData name="Lisa Strug" userId="e094fb45-ce83-42fa-8a94-3d0db862f0f6" providerId="ADAL" clId="{70B759F6-521D-A74D-8048-ACF84C841EBF}" dt="2021-05-11T03:04:01.981" v="81" actId="20577"/>
        <pc:sldMkLst>
          <pc:docMk/>
          <pc:sldMk cId="0" sldId="256"/>
        </pc:sldMkLst>
        <pc:spChg chg="mod">
          <ac:chgData name="Lisa Strug" userId="e094fb45-ce83-42fa-8a94-3d0db862f0f6" providerId="ADAL" clId="{70B759F6-521D-A74D-8048-ACF84C841EBF}" dt="2021-05-11T02:50:48.570" v="0" actId="400"/>
          <ac:spMkLst>
            <pc:docMk/>
            <pc:sldMk cId="0" sldId="256"/>
            <ac:spMk id="18" creationId="{ED235A1B-42BF-4F24-80BC-47A0B3B251F1}"/>
          </ac:spMkLst>
        </pc:spChg>
        <pc:spChg chg="mod">
          <ac:chgData name="Lisa Strug" userId="e094fb45-ce83-42fa-8a94-3d0db862f0f6" providerId="ADAL" clId="{70B759F6-521D-A74D-8048-ACF84C841EBF}" dt="2021-05-11T03:04:01.981" v="81" actId="20577"/>
          <ac:spMkLst>
            <pc:docMk/>
            <pc:sldMk cId="0" sldId="256"/>
            <ac:spMk id="88" creationId="{E243702E-D101-407A-881C-FFDD92EA92F6}"/>
          </ac:spMkLst>
        </pc:spChg>
        <pc:spChg chg="mod">
          <ac:chgData name="Lisa Strug" userId="e094fb45-ce83-42fa-8a94-3d0db862f0f6" providerId="ADAL" clId="{70B759F6-521D-A74D-8048-ACF84C841EBF}" dt="2021-05-11T03:00:59.649" v="34" actId="20577"/>
          <ac:spMkLst>
            <pc:docMk/>
            <pc:sldMk cId="0" sldId="256"/>
            <ac:spMk id="89" creationId="{1DC2543D-DDC5-4E11-A414-9D974FE708A9}"/>
          </ac:spMkLst>
        </pc:spChg>
        <pc:spChg chg="mod">
          <ac:chgData name="Lisa Strug" userId="e094fb45-ce83-42fa-8a94-3d0db862f0f6" providerId="ADAL" clId="{70B759F6-521D-A74D-8048-ACF84C841EBF}" dt="2021-05-11T02:52:55.953" v="4" actId="400"/>
          <ac:spMkLst>
            <pc:docMk/>
            <pc:sldMk cId="0" sldId="256"/>
            <ac:spMk id="91" creationId="{C9A14F20-1D71-4D87-AC3D-AD3B7556C8AB}"/>
          </ac:spMkLst>
        </pc:spChg>
        <pc:spChg chg="mod">
          <ac:chgData name="Lisa Strug" userId="e094fb45-ce83-42fa-8a94-3d0db862f0f6" providerId="ADAL" clId="{70B759F6-521D-A74D-8048-ACF84C841EBF}" dt="2021-05-11T02:58:24.365" v="27" actId="13926"/>
          <ac:spMkLst>
            <pc:docMk/>
            <pc:sldMk cId="0" sldId="256"/>
            <ac:spMk id="125" creationId="{B74DBEBA-FD54-4C77-9696-7A31D4143189}"/>
          </ac:spMkLst>
        </pc:spChg>
        <pc:spChg chg="mod">
          <ac:chgData name="Lisa Strug" userId="e094fb45-ce83-42fa-8a94-3d0db862f0f6" providerId="ADAL" clId="{70B759F6-521D-A74D-8048-ACF84C841EBF}" dt="2021-05-11T03:00:17.886" v="32" actId="207"/>
          <ac:spMkLst>
            <pc:docMk/>
            <pc:sldMk cId="0" sldId="256"/>
            <ac:spMk id="126" creationId="{734FD8E4-23E7-4B86-B469-504404109132}"/>
          </ac:spMkLst>
        </pc:spChg>
        <pc:spChg chg="mod">
          <ac:chgData name="Lisa Strug" userId="e094fb45-ce83-42fa-8a94-3d0db862f0f6" providerId="ADAL" clId="{70B759F6-521D-A74D-8048-ACF84C841EBF}" dt="2021-05-11T03:01:39.024" v="38" actId="20577"/>
          <ac:spMkLst>
            <pc:docMk/>
            <pc:sldMk cId="0" sldId="256"/>
            <ac:spMk id="130" creationId="{EB6F75C2-EE60-498D-8506-3DF2A08370BB}"/>
          </ac:spMkLst>
        </pc:spChg>
        <pc:spChg chg="mod">
          <ac:chgData name="Lisa Strug" userId="e094fb45-ce83-42fa-8a94-3d0db862f0f6" providerId="ADAL" clId="{70B759F6-521D-A74D-8048-ACF84C841EBF}" dt="2021-05-11T03:01:14.058" v="36" actId="20577"/>
          <ac:spMkLst>
            <pc:docMk/>
            <pc:sldMk cId="0" sldId="256"/>
            <ac:spMk id="140" creationId="{854758FB-D7AF-490B-BA4F-AE4A653CD25C}"/>
          </ac:spMkLst>
        </pc:spChg>
        <pc:spChg chg="mod">
          <ac:chgData name="Lisa Strug" userId="e094fb45-ce83-42fa-8a94-3d0db862f0f6" providerId="ADAL" clId="{70B759F6-521D-A74D-8048-ACF84C841EBF}" dt="2021-05-11T03:03:20.631" v="80" actId="20577"/>
          <ac:spMkLst>
            <pc:docMk/>
            <pc:sldMk cId="0" sldId="256"/>
            <ac:spMk id="150" creationId="{0248E40A-3479-42C0-9951-CBF90721A216}"/>
          </ac:spMkLst>
        </pc:spChg>
        <pc:spChg chg="mod">
          <ac:chgData name="Lisa Strug" userId="e094fb45-ce83-42fa-8a94-3d0db862f0f6" providerId="ADAL" clId="{70B759F6-521D-A74D-8048-ACF84C841EBF}" dt="2021-05-11T03:01:42.845" v="40" actId="20577"/>
          <ac:spMkLst>
            <pc:docMk/>
            <pc:sldMk cId="0" sldId="256"/>
            <ac:spMk id="151" creationId="{13A112B1-A2CE-461A-8BA5-9D0729A46177}"/>
          </ac:spMkLst>
        </pc:spChg>
        <pc:spChg chg="mod">
          <ac:chgData name="Lisa Strug" userId="e094fb45-ce83-42fa-8a94-3d0db862f0f6" providerId="ADAL" clId="{70B759F6-521D-A74D-8048-ACF84C841EBF}" dt="2021-05-11T03:03:01.541" v="79" actId="20577"/>
          <ac:spMkLst>
            <pc:docMk/>
            <pc:sldMk cId="0" sldId="256"/>
            <ac:spMk id="152" creationId="{E3BD2B0C-18D4-4B70-8E13-53A02C811E43}"/>
          </ac:spMkLst>
        </pc:spChg>
        <pc:spChg chg="mod">
          <ac:chgData name="Lisa Strug" userId="e094fb45-ce83-42fa-8a94-3d0db862f0f6" providerId="ADAL" clId="{70B759F6-521D-A74D-8048-ACF84C841EBF}" dt="2021-05-11T02:54:17.477" v="7" actId="1076"/>
          <ac:spMkLst>
            <pc:docMk/>
            <pc:sldMk cId="0" sldId="256"/>
            <ac:spMk id="2050"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5-10T22:51:05.792" idx="1">
    <p:pos x="25405" y="3789"/>
    <p:text>Normally co-authors are listed at the top .  If you are just acknowledging the rest of us, please add an Acknowledgement section at the bottom of the poster. Either we are acknowledged or we are co-authors.</p:text>
    <p:extLst>
      <p:ext uri="{C676402C-5697-4E1C-873F-D02D1690AC5C}">
        <p15:threadingInfo xmlns:p15="http://schemas.microsoft.com/office/powerpoint/2012/main" timeZoneBias="240"/>
      </p:ext>
    </p:extLst>
  </p:cm>
  <p:cm authorId="1" dt="2021-05-10T22:54:05.692" idx="3">
    <p:pos x="5808" y="12528"/>
    <p:text>You need to reference the sources of photos you are using</p:text>
    <p:extLst>
      <p:ext uri="{C676402C-5697-4E1C-873F-D02D1690AC5C}">
        <p15:threadingInfo xmlns:p15="http://schemas.microsoft.com/office/powerpoint/2012/main" timeZoneBias="240"/>
      </p:ext>
    </p:extLst>
  </p:cm>
  <p:cm authorId="1" dt="2021-05-10T22:55:47.064" idx="5">
    <p:pos x="500" y="16340"/>
    <p:text>You should be referencing where these SNPs came from?  That is, these modifier genes were identified through Sun et al (2012) to be associated with meconium ileum in CF.  here you want to know if they are associated with other phenotypes in the absence of CF.</p:text>
    <p:extLst>
      <p:ext uri="{C676402C-5697-4E1C-873F-D02D1690AC5C}">
        <p15:threadingInfo xmlns:p15="http://schemas.microsoft.com/office/powerpoint/2012/main" timeZoneBias="240"/>
      </p:ext>
    </p:extLst>
  </p:cm>
</p:cmLst>
</file>

<file path=ppt/media/image1.png>
</file>

<file path=ppt/media/image2.png>
</file>

<file path=ppt/media/image3.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3363" y="18653125"/>
            <a:ext cx="30724475"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781D505-ABFC-493F-8858-9F27839AE9BB}" type="slidenum">
              <a:rPr lang="en-US"/>
              <a:pPr>
                <a:defRPr/>
              </a:pPr>
              <a:t>‹#›</a:t>
            </a:fld>
            <a:endParaRPr lang="en-US"/>
          </a:p>
        </p:txBody>
      </p:sp>
    </p:spTree>
    <p:extLst>
      <p:ext uri="{BB962C8B-B14F-4D97-AF65-F5344CB8AC3E}">
        <p14:creationId xmlns:p14="http://schemas.microsoft.com/office/powerpoint/2010/main" val="38291230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20C972F-CE89-4882-8841-5E4EC1866666}" type="slidenum">
              <a:rPr lang="en-US"/>
              <a:pPr>
                <a:defRPr/>
              </a:pPr>
              <a:t>‹#›</a:t>
            </a:fld>
            <a:endParaRPr lang="en-US"/>
          </a:p>
        </p:txBody>
      </p:sp>
    </p:spTree>
    <p:extLst>
      <p:ext uri="{BB962C8B-B14F-4D97-AF65-F5344CB8AC3E}">
        <p14:creationId xmlns:p14="http://schemas.microsoft.com/office/powerpoint/2010/main" val="41087712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9225"/>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3925" y="1317625"/>
            <a:ext cx="29475112" cy="28089225"/>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7478B96-C558-46F3-BF4C-CB626F7BF55F}" type="slidenum">
              <a:rPr lang="en-US"/>
              <a:pPr>
                <a:defRPr/>
              </a:pPr>
              <a:t>‹#›</a:t>
            </a:fld>
            <a:endParaRPr lang="en-US"/>
          </a:p>
        </p:txBody>
      </p:sp>
    </p:spTree>
    <p:extLst>
      <p:ext uri="{BB962C8B-B14F-4D97-AF65-F5344CB8AC3E}">
        <p14:creationId xmlns:p14="http://schemas.microsoft.com/office/powerpoint/2010/main" val="30961794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CFDBA80-68C6-4586-92A4-5A3F769223A5}" type="slidenum">
              <a:rPr lang="en-US"/>
              <a:pPr>
                <a:defRPr/>
              </a:pPr>
              <a:t>‹#›</a:t>
            </a:fld>
            <a:endParaRPr lang="en-US"/>
          </a:p>
        </p:txBody>
      </p:sp>
    </p:spTree>
    <p:extLst>
      <p:ext uri="{BB962C8B-B14F-4D97-AF65-F5344CB8AC3E}">
        <p14:creationId xmlns:p14="http://schemas.microsoft.com/office/powerpoint/2010/main" val="60461068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317CCD47-6DB2-4B8A-910F-EAB6C458696E}" type="slidenum">
              <a:rPr lang="en-US"/>
              <a:pPr>
                <a:defRPr/>
              </a:pPr>
              <a:t>‹#›</a:t>
            </a:fld>
            <a:endParaRPr lang="en-US"/>
          </a:p>
        </p:txBody>
      </p:sp>
    </p:spTree>
    <p:extLst>
      <p:ext uri="{BB962C8B-B14F-4D97-AF65-F5344CB8AC3E}">
        <p14:creationId xmlns:p14="http://schemas.microsoft.com/office/powerpoint/2010/main" val="134751605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3925"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E7618C69-F50A-4456-BD00-30C7E9780917}" type="slidenum">
              <a:rPr lang="en-US"/>
              <a:pPr>
                <a:defRPr/>
              </a:pPr>
              <a:t>‹#›</a:t>
            </a:fld>
            <a:endParaRPr lang="en-US"/>
          </a:p>
        </p:txBody>
      </p:sp>
    </p:spTree>
    <p:extLst>
      <p:ext uri="{BB962C8B-B14F-4D97-AF65-F5344CB8AC3E}">
        <p14:creationId xmlns:p14="http://schemas.microsoft.com/office/powerpoint/2010/main" val="397989059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41BE4E77-EB76-40B2-97CB-56BAD62ADA5F}" type="slidenum">
              <a:rPr lang="en-US"/>
              <a:pPr>
                <a:defRPr/>
              </a:pPr>
              <a:t>‹#›</a:t>
            </a:fld>
            <a:endParaRPr lang="en-US"/>
          </a:p>
        </p:txBody>
      </p:sp>
    </p:spTree>
    <p:extLst>
      <p:ext uri="{BB962C8B-B14F-4D97-AF65-F5344CB8AC3E}">
        <p14:creationId xmlns:p14="http://schemas.microsoft.com/office/powerpoint/2010/main" val="294088900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AFD85181-2ED8-4C66-A6CF-204895276074}" type="slidenum">
              <a:rPr lang="en-US"/>
              <a:pPr>
                <a:defRPr/>
              </a:pPr>
              <a:t>‹#›</a:t>
            </a:fld>
            <a:endParaRPr lang="en-US"/>
          </a:p>
        </p:txBody>
      </p:sp>
    </p:spTree>
    <p:extLst>
      <p:ext uri="{BB962C8B-B14F-4D97-AF65-F5344CB8AC3E}">
        <p14:creationId xmlns:p14="http://schemas.microsoft.com/office/powerpoint/2010/main" val="86244740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FD4797FD-DFC2-4481-9B76-E30C0158C422}" type="slidenum">
              <a:rPr lang="en-US"/>
              <a:pPr>
                <a:defRPr/>
              </a:pPr>
              <a:t>‹#›</a:t>
            </a:fld>
            <a:endParaRPr lang="en-US"/>
          </a:p>
        </p:txBody>
      </p:sp>
    </p:spTree>
    <p:extLst>
      <p:ext uri="{BB962C8B-B14F-4D97-AF65-F5344CB8AC3E}">
        <p14:creationId xmlns:p14="http://schemas.microsoft.com/office/powerpoint/2010/main" val="290339500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222DDFC5-19EE-4BC8-86F5-BE1753B3A49A}" type="slidenum">
              <a:rPr lang="en-US"/>
              <a:pPr>
                <a:defRPr/>
              </a:pPr>
              <a:t>‹#›</a:t>
            </a:fld>
            <a:endParaRPr lang="en-US"/>
          </a:p>
        </p:txBody>
      </p:sp>
    </p:spTree>
    <p:extLst>
      <p:ext uri="{BB962C8B-B14F-4D97-AF65-F5344CB8AC3E}">
        <p14:creationId xmlns:p14="http://schemas.microsoft.com/office/powerpoint/2010/main" val="2176496738"/>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2"/>
            <a:ext cx="26335038" cy="2720975"/>
          </a:xfr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8"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3" y="25763538"/>
            <a:ext cx="26335038"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A9B3B4E7-A2BC-4B2C-8917-8370A599FB41}" type="slidenum">
              <a:rPr lang="en-US"/>
              <a:pPr>
                <a:defRPr/>
              </a:pPr>
              <a:t>‹#›</a:t>
            </a:fld>
            <a:endParaRPr lang="en-US"/>
          </a:p>
        </p:txBody>
      </p:sp>
    </p:spTree>
    <p:extLst>
      <p:ext uri="{BB962C8B-B14F-4D97-AF65-F5344CB8AC3E}">
        <p14:creationId xmlns:p14="http://schemas.microsoft.com/office/powerpoint/2010/main" val="3883406098"/>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3925" y="1317625"/>
            <a:ext cx="395033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2193925" y="7680325"/>
            <a:ext cx="39503350" cy="2172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1939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defTabSz="4703763">
              <a:defRPr sz="7300" smtClean="0">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4995525" y="29978350"/>
            <a:ext cx="139001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algn="ctr" defTabSz="4703763">
              <a:defRPr sz="7300" smtClean="0">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314547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algn="r" defTabSz="4703763">
              <a:defRPr sz="7300" smtClean="0">
                <a:latin typeface="Arial" pitchFamily="34" charset="0"/>
              </a:defRPr>
            </a:lvl1pPr>
          </a:lstStyle>
          <a:p>
            <a:pPr>
              <a:defRPr/>
            </a:pPr>
            <a:fld id="{16CEF5F2-27D4-42FE-9AE6-E7F0659E0BA5}" type="slidenum">
              <a:rPr lang="en-US"/>
              <a:pPr>
                <a:defRPr/>
              </a:pPr>
              <a:t>‹#›</a:t>
            </a:fld>
            <a:endParaRPr lang="en-US"/>
          </a:p>
        </p:txBody>
      </p:sp>
      <p:pic>
        <p:nvPicPr>
          <p:cNvPr id="1031" name="New picture"/>
          <p:cNvPicPr/>
          <p:nvPr/>
        </p:nvPicPr>
        <p:blipFill>
          <a:blip r:embed="rId13"/>
          <a:stretch>
            <a:fillRect/>
          </a:stretch>
        </p:blipFill>
        <p:spPr>
          <a:xfrm rot="16200000">
            <a:off x="-11506200" y="16459200"/>
            <a:ext cx="14274800" cy="4368800"/>
          </a:xfrm>
          <a:prstGeom prst="rect">
            <a:avLst/>
          </a:prstGeom>
        </p:spPr>
      </p:pic>
      <p:pic>
        <p:nvPicPr>
          <p:cNvPr id="1032" name="New picture"/>
          <p:cNvPicPr/>
          <p:nvPr/>
        </p:nvPicPr>
        <p:blipFill>
          <a:blip r:embed="rId13"/>
          <a:stretch>
            <a:fillRect/>
          </a:stretch>
        </p:blipFill>
        <p:spPr>
          <a:xfrm rot="5400000">
            <a:off x="41122600" y="16459200"/>
            <a:ext cx="14274800" cy="4368800"/>
          </a:xfrm>
          <a:prstGeom prst="rect">
            <a:avLst/>
          </a:prstGeom>
        </p:spPr>
      </p:pic>
      <p:pic>
        <p:nvPicPr>
          <p:cNvPr id="1033" name="New picture"/>
          <p:cNvPicPr/>
          <p:nvPr/>
        </p:nvPicPr>
        <p:blipFill>
          <a:blip r:embed="rId14"/>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debatingdenim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703763" rtl="0" eaLnBrk="0" fontAlgn="base" hangingPunct="0">
        <a:spcBef>
          <a:spcPct val="0"/>
        </a:spcBef>
        <a:spcAft>
          <a:spcPct val="0"/>
        </a:spcAft>
        <a:defRPr sz="22800">
          <a:solidFill>
            <a:schemeClr val="tx2"/>
          </a:solidFill>
          <a:latin typeface="+mj-lt"/>
          <a:ea typeface="+mj-ea"/>
          <a:cs typeface="+mj-cs"/>
        </a:defRPr>
      </a:lvl1pPr>
      <a:lvl2pPr algn="ctr" defTabSz="4703763" rtl="0" eaLnBrk="0" fontAlgn="base" hangingPunct="0">
        <a:spcBef>
          <a:spcPct val="0"/>
        </a:spcBef>
        <a:spcAft>
          <a:spcPct val="0"/>
        </a:spcAft>
        <a:defRPr sz="22800">
          <a:solidFill>
            <a:schemeClr val="tx2"/>
          </a:solidFill>
          <a:latin typeface="Arial" pitchFamily="34" charset="0"/>
        </a:defRPr>
      </a:lvl2pPr>
      <a:lvl3pPr algn="ctr" defTabSz="4703763" rtl="0" eaLnBrk="0" fontAlgn="base" hangingPunct="0">
        <a:spcBef>
          <a:spcPct val="0"/>
        </a:spcBef>
        <a:spcAft>
          <a:spcPct val="0"/>
        </a:spcAft>
        <a:defRPr sz="22800">
          <a:solidFill>
            <a:schemeClr val="tx2"/>
          </a:solidFill>
          <a:latin typeface="Arial" pitchFamily="34" charset="0"/>
        </a:defRPr>
      </a:lvl3pPr>
      <a:lvl4pPr algn="ctr" defTabSz="4703763" rtl="0" eaLnBrk="0" fontAlgn="base" hangingPunct="0">
        <a:spcBef>
          <a:spcPct val="0"/>
        </a:spcBef>
        <a:spcAft>
          <a:spcPct val="0"/>
        </a:spcAft>
        <a:defRPr sz="22800">
          <a:solidFill>
            <a:schemeClr val="tx2"/>
          </a:solidFill>
          <a:latin typeface="Arial" pitchFamily="34" charset="0"/>
        </a:defRPr>
      </a:lvl4pPr>
      <a:lvl5pPr algn="ctr" defTabSz="4703763" rtl="0" eaLnBrk="0" fontAlgn="base" hangingPunct="0">
        <a:spcBef>
          <a:spcPct val="0"/>
        </a:spcBef>
        <a:spcAft>
          <a:spcPct val="0"/>
        </a:spcAft>
        <a:defRPr sz="22800">
          <a:solidFill>
            <a:schemeClr val="tx2"/>
          </a:solidFill>
          <a:latin typeface="Arial" pitchFamily="34" charset="0"/>
        </a:defRPr>
      </a:lvl5pPr>
      <a:lvl6pPr marL="457200" algn="ctr" defTabSz="4703763" rtl="0" fontAlgn="base">
        <a:spcBef>
          <a:spcPct val="0"/>
        </a:spcBef>
        <a:spcAft>
          <a:spcPct val="0"/>
        </a:spcAft>
        <a:defRPr sz="22800">
          <a:solidFill>
            <a:schemeClr val="tx2"/>
          </a:solidFill>
          <a:latin typeface="Arial" pitchFamily="34" charset="0"/>
        </a:defRPr>
      </a:lvl6pPr>
      <a:lvl7pPr marL="914400" algn="ctr" defTabSz="4703763" rtl="0" fontAlgn="base">
        <a:spcBef>
          <a:spcPct val="0"/>
        </a:spcBef>
        <a:spcAft>
          <a:spcPct val="0"/>
        </a:spcAft>
        <a:defRPr sz="22800">
          <a:solidFill>
            <a:schemeClr val="tx2"/>
          </a:solidFill>
          <a:latin typeface="Arial" pitchFamily="34" charset="0"/>
        </a:defRPr>
      </a:lvl7pPr>
      <a:lvl8pPr marL="1371600" algn="ctr" defTabSz="4703763" rtl="0" fontAlgn="base">
        <a:spcBef>
          <a:spcPct val="0"/>
        </a:spcBef>
        <a:spcAft>
          <a:spcPct val="0"/>
        </a:spcAft>
        <a:defRPr sz="22800">
          <a:solidFill>
            <a:schemeClr val="tx2"/>
          </a:solidFill>
          <a:latin typeface="Arial" pitchFamily="34" charset="0"/>
        </a:defRPr>
      </a:lvl8pPr>
      <a:lvl9pPr marL="1828800" algn="ctr" defTabSz="4703763" rtl="0" fontAlgn="base">
        <a:spcBef>
          <a:spcPct val="0"/>
        </a:spcBef>
        <a:spcAft>
          <a:spcPct val="0"/>
        </a:spcAft>
        <a:defRPr sz="22800">
          <a:solidFill>
            <a:schemeClr val="tx2"/>
          </a:solidFill>
          <a:latin typeface="Arial" pitchFamily="34" charset="0"/>
        </a:defRPr>
      </a:lvl9pPr>
    </p:titleStyle>
    <p:bodyStyle>
      <a:defPPr>
        <a:defRPr kern="1200" smtId="4294967295"/>
      </a:defPPr>
      <a:lvl1pPr marL="1766888" indent="-1766888" algn="l" defTabSz="4703763" rtl="0" eaLnBrk="0" fontAlgn="base" hangingPunct="0">
        <a:spcBef>
          <a:spcPct val="20000"/>
        </a:spcBef>
        <a:spcAft>
          <a:spcPct val="0"/>
        </a:spcAft>
        <a:buChar char="•"/>
        <a:defRPr sz="16400">
          <a:solidFill>
            <a:schemeClr val="tx1"/>
          </a:solidFill>
          <a:latin typeface="+mn-lt"/>
          <a:ea typeface="+mn-ea"/>
          <a:cs typeface="+mn-cs"/>
        </a:defRPr>
      </a:lvl1pPr>
      <a:lvl2pPr marL="3822700" indent="-1471613" algn="l" defTabSz="4703763" rtl="0" eaLnBrk="0" fontAlgn="base" hangingPunct="0">
        <a:spcBef>
          <a:spcPct val="20000"/>
        </a:spcBef>
        <a:spcAft>
          <a:spcPct val="0"/>
        </a:spcAft>
        <a:buChar char="–"/>
        <a:defRPr sz="14400">
          <a:solidFill>
            <a:schemeClr val="tx1"/>
          </a:solidFill>
          <a:latin typeface="+mn-lt"/>
        </a:defRPr>
      </a:lvl2pPr>
      <a:lvl3pPr marL="5880100" indent="-1176338" algn="l" defTabSz="4703763" rtl="0" eaLnBrk="0" fontAlgn="base" hangingPunct="0">
        <a:spcBef>
          <a:spcPct val="20000"/>
        </a:spcBef>
        <a:spcAft>
          <a:spcPct val="0"/>
        </a:spcAft>
        <a:buChar char="•"/>
        <a:defRPr sz="12400">
          <a:solidFill>
            <a:schemeClr val="tx1"/>
          </a:solidFill>
          <a:latin typeface="+mn-lt"/>
        </a:defRPr>
      </a:lvl3pPr>
      <a:lvl4pPr marL="8229600" indent="-1174750" algn="l" defTabSz="4703763" rtl="0" eaLnBrk="0" fontAlgn="base" hangingPunct="0">
        <a:spcBef>
          <a:spcPct val="20000"/>
        </a:spcBef>
        <a:spcAft>
          <a:spcPct val="0"/>
        </a:spcAft>
        <a:buChar char="–"/>
        <a:defRPr sz="10400">
          <a:solidFill>
            <a:schemeClr val="tx1"/>
          </a:solidFill>
          <a:latin typeface="+mn-lt"/>
        </a:defRPr>
      </a:lvl4pPr>
      <a:lvl5pPr marL="10580688" indent="-1176338" algn="l" defTabSz="4703763" rtl="0" eaLnBrk="0" fontAlgn="base" hangingPunct="0">
        <a:spcBef>
          <a:spcPct val="20000"/>
        </a:spcBef>
        <a:spcAft>
          <a:spcPct val="0"/>
        </a:spcAft>
        <a:buChar char="»"/>
        <a:defRPr sz="10400">
          <a:solidFill>
            <a:schemeClr val="tx1"/>
          </a:solidFill>
          <a:latin typeface="+mn-lt"/>
        </a:defRPr>
      </a:lvl5pPr>
      <a:lvl6pPr marL="11037888" indent="-1176338" algn="l" defTabSz="4703763" rtl="0" fontAlgn="base">
        <a:spcBef>
          <a:spcPct val="20000"/>
        </a:spcBef>
        <a:spcAft>
          <a:spcPct val="0"/>
        </a:spcAft>
        <a:buChar char="»"/>
        <a:defRPr sz="10400">
          <a:solidFill>
            <a:schemeClr val="tx1"/>
          </a:solidFill>
          <a:latin typeface="+mn-lt"/>
        </a:defRPr>
      </a:lvl6pPr>
      <a:lvl7pPr marL="11495088" indent="-1176338" algn="l" defTabSz="4703763" rtl="0" fontAlgn="base">
        <a:spcBef>
          <a:spcPct val="20000"/>
        </a:spcBef>
        <a:spcAft>
          <a:spcPct val="0"/>
        </a:spcAft>
        <a:buChar char="»"/>
        <a:defRPr sz="10400">
          <a:solidFill>
            <a:schemeClr val="tx1"/>
          </a:solidFill>
          <a:latin typeface="+mn-lt"/>
        </a:defRPr>
      </a:lvl7pPr>
      <a:lvl8pPr marL="11952288" indent="-1176338" algn="l" defTabSz="4703763" rtl="0" fontAlgn="base">
        <a:spcBef>
          <a:spcPct val="20000"/>
        </a:spcBef>
        <a:spcAft>
          <a:spcPct val="0"/>
        </a:spcAft>
        <a:buChar char="»"/>
        <a:defRPr sz="10400">
          <a:solidFill>
            <a:schemeClr val="tx1"/>
          </a:solidFill>
          <a:latin typeface="+mn-lt"/>
        </a:defRPr>
      </a:lvl8pPr>
      <a:lvl9pPr marL="12409488" indent="-1176338" algn="l" defTabSz="4703763" rtl="0" fontAlgn="base">
        <a:spcBef>
          <a:spcPct val="20000"/>
        </a:spcBef>
        <a:spcAft>
          <a:spcPct val="0"/>
        </a:spcAft>
        <a:buChar char="»"/>
        <a:defRPr sz="10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emf"/><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4"/>
          <p:cNvSpPr>
            <a:spLocks noChangeArrowheads="1"/>
          </p:cNvSpPr>
          <p:nvPr/>
        </p:nvSpPr>
        <p:spPr bwMode="auto">
          <a:xfrm>
            <a:off x="567728" y="491961"/>
            <a:ext cx="42824400" cy="5537399"/>
          </a:xfrm>
          <a:prstGeom prst="roundRect">
            <a:avLst/>
          </a:prstGeom>
          <a:solidFill>
            <a:srgbClr val="2A4A70"/>
          </a:solidFill>
          <a:ln>
            <a:noFill/>
          </a:ln>
        </p:spPr>
        <p:txBody>
          <a:bodyPr lIns="205740" tIns="102870" rIns="205740" bIns="102870" anchor="ctr"/>
          <a:lstStyle>
            <a:defPPr>
              <a:defRPr kern="1200" smtId="4294967295"/>
            </a:defPPr>
          </a:lstStyle>
          <a:p>
            <a:pPr algn="ctr" defTabSz="4703763">
              <a:lnSpc>
                <a:spcPct val="90000"/>
              </a:lnSpc>
            </a:pPr>
            <a:endParaRPr lang="en-US" sz="4900" i="1"/>
          </a:p>
        </p:txBody>
      </p:sp>
      <p:sp>
        <p:nvSpPr>
          <p:cNvPr id="17" name="Text Placeholder 5">
            <a:extLst>
              <a:ext uri="{FF2B5EF4-FFF2-40B4-BE49-F238E27FC236}">
                <a16:creationId xmlns:a16="http://schemas.microsoft.com/office/drawing/2014/main" id="{4264D35B-B8F4-4A85-9FEE-EA091C5FF1BF}"/>
              </a:ext>
            </a:extLst>
          </p:cNvPr>
          <p:cNvSpPr txBox="1"/>
          <p:nvPr/>
        </p:nvSpPr>
        <p:spPr>
          <a:xfrm>
            <a:off x="3284519" y="558044"/>
            <a:ext cx="36576000" cy="293744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CA" sz="8500" dirty="0">
                <a:solidFill>
                  <a:schemeClr val="bg1"/>
                </a:solidFill>
                <a:latin typeface="Amaranth" panose="02000503050000020004" pitchFamily="2" charset="0"/>
              </a:rPr>
              <a:t>Phenome-Wide Association Study to Determine the Effects of Cystic Fibrosis Modifier Genes in the UK Biobank Population.</a:t>
            </a:r>
            <a:endParaRPr lang="en-US" sz="8500" dirty="0">
              <a:solidFill>
                <a:schemeClr val="bg1"/>
              </a:solidFill>
              <a:latin typeface="Amaranth" panose="02000503050000020004" pitchFamily="2" charset="0"/>
            </a:endParaRPr>
          </a:p>
        </p:txBody>
      </p:sp>
      <p:sp>
        <p:nvSpPr>
          <p:cNvPr id="18" name="Text Placeholder 5">
            <a:extLst>
              <a:ext uri="{FF2B5EF4-FFF2-40B4-BE49-F238E27FC236}">
                <a16:creationId xmlns:a16="http://schemas.microsoft.com/office/drawing/2014/main" id="{ED235A1B-42BF-4F24-80BC-47A0B3B251F1}"/>
              </a:ext>
            </a:extLst>
          </p:cNvPr>
          <p:cNvSpPr txBox="1"/>
          <p:nvPr/>
        </p:nvSpPr>
        <p:spPr>
          <a:xfrm>
            <a:off x="1034395" y="3684523"/>
            <a:ext cx="42113834" cy="2012859"/>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6600" dirty="0">
                <a:solidFill>
                  <a:schemeClr val="bg1"/>
                </a:solidFill>
                <a:latin typeface="Titillium Web" panose="00000500000000000000" pitchFamily="2" charset="0"/>
                <a:cs typeface="Arial" pitchFamily="34" charset="0"/>
              </a:rPr>
              <a:t>Faizan Khalid Mohsin</a:t>
            </a:r>
            <a:r>
              <a:rPr lang="en-US" sz="6600" baseline="30000" dirty="0">
                <a:solidFill>
                  <a:schemeClr val="bg1"/>
                </a:solidFill>
                <a:latin typeface="Titillium Web" panose="00000500000000000000" pitchFamily="2" charset="0"/>
                <a:cs typeface="Arial" pitchFamily="34" charset="0"/>
              </a:rPr>
              <a:t>1</a:t>
            </a:r>
            <a:r>
              <a:rPr lang="en-US" sz="6600" dirty="0">
                <a:solidFill>
                  <a:schemeClr val="bg1"/>
                </a:solidFill>
                <a:latin typeface="Titillium Web" panose="00000500000000000000" pitchFamily="2" charset="0"/>
                <a:cs typeface="Arial" pitchFamily="34" charset="0"/>
              </a:rPr>
              <a:t>, </a:t>
            </a:r>
            <a:r>
              <a:rPr lang="en-US" sz="6600" dirty="0" err="1">
                <a:solidFill>
                  <a:schemeClr val="bg1"/>
                </a:solidFill>
                <a:latin typeface="Titillium Web" panose="00000500000000000000" pitchFamily="2" charset="0"/>
                <a:cs typeface="Arial" pitchFamily="34" charset="0"/>
              </a:rPr>
              <a:t>M.Sc</a:t>
            </a:r>
            <a:r>
              <a:rPr lang="en-US" sz="6600" dirty="0">
                <a:solidFill>
                  <a:schemeClr val="bg1"/>
                </a:solidFill>
                <a:latin typeface="Titillium Web" panose="020B0604020202020204" charset="0"/>
                <a:cs typeface="Arial" pitchFamily="34" charset="0"/>
              </a:rPr>
              <a:t>; </a:t>
            </a:r>
            <a:r>
              <a:rPr lang="en-US" sz="6600" dirty="0">
                <a:solidFill>
                  <a:schemeClr val="bg1"/>
                </a:solidFill>
                <a:latin typeface="Titillium Web" panose="020B0604020202020204" charset="0"/>
                <a:cs typeface="Calibri" panose="020F0502020204030204" pitchFamily="34" charset="0"/>
              </a:rPr>
              <a:t>Lisa Strug</a:t>
            </a:r>
            <a:r>
              <a:rPr lang="en-US" sz="6600" baseline="30000" dirty="0">
                <a:solidFill>
                  <a:schemeClr val="bg1"/>
                </a:solidFill>
                <a:latin typeface="Titillium Web" panose="00000500000000000000" pitchFamily="2" charset="0"/>
                <a:cs typeface="Arial" pitchFamily="34" charset="0"/>
              </a:rPr>
              <a:t>1,2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Ph.D</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Naim</a:t>
            </a:r>
            <a:r>
              <a:rPr lang="en-US" sz="6600" dirty="0">
                <a:solidFill>
                  <a:schemeClr val="bg1"/>
                </a:solidFill>
                <a:latin typeface="Titillium Web" panose="020B0604020202020204" charset="0"/>
                <a:cs typeface="Calibri" panose="020F0502020204030204" pitchFamily="34" charset="0"/>
              </a:rPr>
              <a:t> Panjwani</a:t>
            </a:r>
            <a:r>
              <a:rPr lang="en-US" sz="6600" baseline="30000" dirty="0">
                <a:solidFill>
                  <a:schemeClr val="bg1"/>
                </a:solidFill>
                <a:latin typeface="Titillium Web" panose="00000500000000000000" pitchFamily="2" charset="0"/>
                <a:cs typeface="Arial" pitchFamily="34" charset="0"/>
              </a:rPr>
              <a:t>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M.Sc</a:t>
            </a:r>
            <a:r>
              <a:rPr lang="en-US" sz="6600" dirty="0">
                <a:solidFill>
                  <a:schemeClr val="bg1"/>
                </a:solidFill>
                <a:latin typeface="Titillium Web" panose="020B0604020202020204" charset="0"/>
                <a:cs typeface="Calibri" panose="020F0502020204030204" pitchFamily="34" charset="0"/>
              </a:rPr>
              <a:t>; and Zeynep Baskurt</a:t>
            </a:r>
            <a:r>
              <a:rPr lang="en-US" sz="6600" baseline="30000" dirty="0">
                <a:solidFill>
                  <a:schemeClr val="bg1"/>
                </a:solidFill>
                <a:latin typeface="Titillium Web" panose="00000500000000000000" pitchFamily="2" charset="0"/>
                <a:cs typeface="Arial" pitchFamily="34" charset="0"/>
              </a:rPr>
              <a:t>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Ph.D</a:t>
            </a:r>
            <a:r>
              <a:rPr lang="en-US" sz="6600" dirty="0">
                <a:solidFill>
                  <a:schemeClr val="bg1"/>
                </a:solidFill>
                <a:latin typeface="Titillium Web" panose="020B0604020202020204" charset="0"/>
                <a:cs typeface="Calibri" panose="020F0502020204030204" pitchFamily="34" charset="0"/>
              </a:rPr>
              <a:t> </a:t>
            </a:r>
            <a:endParaRPr lang="en-US" sz="6600" dirty="0">
              <a:solidFill>
                <a:schemeClr val="bg1"/>
              </a:solidFill>
              <a:latin typeface="Titillium Web" panose="020B0604020202020204" charset="0"/>
              <a:cs typeface="Arial" pitchFamily="34" charset="0"/>
            </a:endParaRPr>
          </a:p>
          <a:p>
            <a:pPr algn="ctr">
              <a:defRPr/>
            </a:pPr>
            <a:r>
              <a:rPr lang="en-US" sz="5400" baseline="30000" dirty="0">
                <a:solidFill>
                  <a:schemeClr val="bg1"/>
                </a:solidFill>
                <a:latin typeface="Titillium Web" panose="00000500000000000000" pitchFamily="2" charset="0"/>
                <a:cs typeface="Arial" pitchFamily="34" charset="0"/>
              </a:rPr>
              <a:t>1 </a:t>
            </a:r>
            <a:r>
              <a:rPr lang="en-US" sz="5400" dirty="0">
                <a:solidFill>
                  <a:schemeClr val="bg1"/>
                </a:solidFill>
                <a:latin typeface="Titillium Web" panose="00000500000000000000" pitchFamily="2" charset="0"/>
                <a:cs typeface="Arial" pitchFamily="34" charset="0"/>
              </a:rPr>
              <a:t>Division of Biostatistics, Dalla Lana School of Public Health, University of Toronto, Toronto, ON; </a:t>
            </a:r>
            <a:r>
              <a:rPr lang="en-US" sz="5400" baseline="30000" dirty="0">
                <a:solidFill>
                  <a:schemeClr val="bg1"/>
                </a:solidFill>
                <a:latin typeface="Titillium Web" panose="00000500000000000000" pitchFamily="2" charset="0"/>
                <a:cs typeface="Arial" pitchFamily="34" charset="0"/>
              </a:rPr>
              <a:t>2 </a:t>
            </a:r>
            <a:r>
              <a:rPr lang="en-US" sz="5400" dirty="0">
                <a:solidFill>
                  <a:schemeClr val="bg1"/>
                </a:solidFill>
                <a:latin typeface="Titillium Web" panose="00000500000000000000" pitchFamily="2" charset="0"/>
                <a:cs typeface="Arial" pitchFamily="34" charset="0"/>
              </a:rPr>
              <a:t>Hospital for Sick Children, Toronto, ON</a:t>
            </a:r>
          </a:p>
        </p:txBody>
      </p:sp>
      <p:sp>
        <p:nvSpPr>
          <p:cNvPr id="27" name="TextBox 19">
            <a:extLst>
              <a:ext uri="{FF2B5EF4-FFF2-40B4-BE49-F238E27FC236}">
                <a16:creationId xmlns:a16="http://schemas.microsoft.com/office/drawing/2014/main" id="{D1DF76C2-CA55-4287-8208-00375EA04995}"/>
              </a:ext>
            </a:extLst>
          </p:cNvPr>
          <p:cNvSpPr txBox="1">
            <a:spLocks noChangeArrowheads="1"/>
          </p:cNvSpPr>
          <p:nvPr/>
        </p:nvSpPr>
        <p:spPr bwMode="auto">
          <a:xfrm>
            <a:off x="1037690" y="19333283"/>
            <a:ext cx="3053852" cy="341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CA" sz="2400" dirty="0"/>
              <a:t>Cystic fibrosis (CF) is the most common fatal genetic disease affecting Canadian children and young adults. </a:t>
            </a:r>
          </a:p>
          <a:p>
            <a:endParaRPr lang="en-CA" sz="2400" dirty="0"/>
          </a:p>
          <a:p>
            <a:r>
              <a:rPr lang="en-CA" sz="2400" dirty="0"/>
              <a:t>At present, there is no cure. </a:t>
            </a:r>
          </a:p>
        </p:txBody>
      </p:sp>
      <p:grpSp>
        <p:nvGrpSpPr>
          <p:cNvPr id="4" name="Group 3">
            <a:extLst>
              <a:ext uri="{FF2B5EF4-FFF2-40B4-BE49-F238E27FC236}">
                <a16:creationId xmlns:a16="http://schemas.microsoft.com/office/drawing/2014/main" id="{69DA6868-859E-4342-976E-822157DE2D15}"/>
              </a:ext>
            </a:extLst>
          </p:cNvPr>
          <p:cNvGrpSpPr/>
          <p:nvPr/>
        </p:nvGrpSpPr>
        <p:grpSpPr>
          <a:xfrm>
            <a:off x="764622" y="6463191"/>
            <a:ext cx="3025574" cy="646332"/>
            <a:chOff x="619432" y="7936247"/>
            <a:chExt cx="3025574" cy="646332"/>
          </a:xfrm>
        </p:grpSpPr>
        <p:sp>
          <p:nvSpPr>
            <p:cNvPr id="35" name="TextBox 34">
              <a:extLst>
                <a:ext uri="{FF2B5EF4-FFF2-40B4-BE49-F238E27FC236}">
                  <a16:creationId xmlns:a16="http://schemas.microsoft.com/office/drawing/2014/main" id="{17220CD8-CD1F-4561-B6F6-872F8B351FDE}"/>
                </a:ext>
              </a:extLst>
            </p:cNvPr>
            <p:cNvSpPr txBox="1"/>
            <p:nvPr/>
          </p:nvSpPr>
          <p:spPr>
            <a:xfrm>
              <a:off x="1066800" y="7936248"/>
              <a:ext cx="2578206"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a:solidFill>
                    <a:srgbClr val="6E4D99"/>
                  </a:solidFill>
                  <a:latin typeface="Amaranth" panose="02000503050000020004" pitchFamily="2" charset="0"/>
                </a:rPr>
                <a:t>ABSTRACT</a:t>
              </a:r>
            </a:p>
          </p:txBody>
        </p:sp>
        <p:sp>
          <p:nvSpPr>
            <p:cNvPr id="24" name="Rectangle 23">
              <a:extLst>
                <a:ext uri="{FF2B5EF4-FFF2-40B4-BE49-F238E27FC236}">
                  <a16:creationId xmlns:a16="http://schemas.microsoft.com/office/drawing/2014/main" id="{269B7A80-A037-4811-AA81-3FB99CEB6B45}"/>
                </a:ext>
              </a:extLst>
            </p:cNvPr>
            <p:cNvSpPr/>
            <p:nvPr/>
          </p:nvSpPr>
          <p:spPr bwMode="auto">
            <a:xfrm>
              <a:off x="619432" y="7936247"/>
              <a:ext cx="457200" cy="646331"/>
            </a:xfrm>
            <a:prstGeom prst="rect">
              <a:avLst/>
            </a:prstGeom>
            <a:solidFill>
              <a:srgbClr val="6E4D99"/>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5" name="Group 4">
            <a:extLst>
              <a:ext uri="{FF2B5EF4-FFF2-40B4-BE49-F238E27FC236}">
                <a16:creationId xmlns:a16="http://schemas.microsoft.com/office/drawing/2014/main" id="{628E0EA1-F584-4FE4-81F7-2DFD4FB88DA2}"/>
              </a:ext>
            </a:extLst>
          </p:cNvPr>
          <p:cNvGrpSpPr/>
          <p:nvPr/>
        </p:nvGrpSpPr>
        <p:grpSpPr>
          <a:xfrm>
            <a:off x="11463102" y="6463192"/>
            <a:ext cx="4558516" cy="646647"/>
            <a:chOff x="11309555" y="7936248"/>
            <a:chExt cx="4558516" cy="646647"/>
          </a:xfrm>
        </p:grpSpPr>
        <p:sp>
          <p:nvSpPr>
            <p:cNvPr id="36" name="TextBox 35">
              <a:extLst>
                <a:ext uri="{FF2B5EF4-FFF2-40B4-BE49-F238E27FC236}">
                  <a16:creationId xmlns:a16="http://schemas.microsoft.com/office/drawing/2014/main" id="{F9744332-409D-4E13-8004-F1FC2BA8831D}"/>
                </a:ext>
              </a:extLst>
            </p:cNvPr>
            <p:cNvSpPr txBox="1"/>
            <p:nvPr/>
          </p:nvSpPr>
          <p:spPr>
            <a:xfrm>
              <a:off x="11766755" y="7936248"/>
              <a:ext cx="4101316"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79955"/>
                  </a:solidFill>
                  <a:latin typeface="Amaranth" panose="02000503050000020004" pitchFamily="2" charset="0"/>
                </a:rPr>
                <a:t>2. METHODOLOGY</a:t>
              </a:r>
            </a:p>
          </p:txBody>
        </p:sp>
        <p:sp>
          <p:nvSpPr>
            <p:cNvPr id="26" name="Rectangle 25">
              <a:extLst>
                <a:ext uri="{FF2B5EF4-FFF2-40B4-BE49-F238E27FC236}">
                  <a16:creationId xmlns:a16="http://schemas.microsoft.com/office/drawing/2014/main" id="{C2540629-E07F-4524-B7B0-8AD50B9CA383}"/>
                </a:ext>
              </a:extLst>
            </p:cNvPr>
            <p:cNvSpPr/>
            <p:nvPr/>
          </p:nvSpPr>
          <p:spPr bwMode="auto">
            <a:xfrm>
              <a:off x="11309555" y="7936564"/>
              <a:ext cx="457200" cy="646331"/>
            </a:xfrm>
            <a:prstGeom prst="rect">
              <a:avLst/>
            </a:prstGeom>
            <a:solidFill>
              <a:srgbClr val="679955"/>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6" name="Group 5">
            <a:extLst>
              <a:ext uri="{FF2B5EF4-FFF2-40B4-BE49-F238E27FC236}">
                <a16:creationId xmlns:a16="http://schemas.microsoft.com/office/drawing/2014/main" id="{DFD3D1B1-E282-45AC-A5D2-BF5D46CFDC2A}"/>
              </a:ext>
            </a:extLst>
          </p:cNvPr>
          <p:cNvGrpSpPr/>
          <p:nvPr/>
        </p:nvGrpSpPr>
        <p:grpSpPr>
          <a:xfrm>
            <a:off x="21649380" y="6412432"/>
            <a:ext cx="3111923" cy="676142"/>
            <a:chOff x="21950516" y="7936248"/>
            <a:chExt cx="3111923" cy="676142"/>
          </a:xfrm>
        </p:grpSpPr>
        <p:sp>
          <p:nvSpPr>
            <p:cNvPr id="38" name="TextBox 37">
              <a:extLst>
                <a:ext uri="{FF2B5EF4-FFF2-40B4-BE49-F238E27FC236}">
                  <a16:creationId xmlns:a16="http://schemas.microsoft.com/office/drawing/2014/main" id="{9A18A5CA-EAF8-4A0C-91E3-652892D85424}"/>
                </a:ext>
              </a:extLst>
            </p:cNvPr>
            <p:cNvSpPr txBox="1"/>
            <p:nvPr/>
          </p:nvSpPr>
          <p:spPr>
            <a:xfrm>
              <a:off x="22402800" y="7936248"/>
              <a:ext cx="2659639"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79955"/>
                  </a:solidFill>
                  <a:latin typeface="Amaranth" panose="02000503050000020004" pitchFamily="2" charset="0"/>
                </a:rPr>
                <a:t>3. RESULTS</a:t>
              </a:r>
            </a:p>
          </p:txBody>
        </p:sp>
        <p:sp>
          <p:nvSpPr>
            <p:cNvPr id="28" name="Rectangle 27">
              <a:extLst>
                <a:ext uri="{FF2B5EF4-FFF2-40B4-BE49-F238E27FC236}">
                  <a16:creationId xmlns:a16="http://schemas.microsoft.com/office/drawing/2014/main" id="{3DBBCF0F-8115-4C70-A694-F428A5C95969}"/>
                </a:ext>
              </a:extLst>
            </p:cNvPr>
            <p:cNvSpPr/>
            <p:nvPr/>
          </p:nvSpPr>
          <p:spPr bwMode="auto">
            <a:xfrm>
              <a:off x="21950516" y="7966059"/>
              <a:ext cx="457200" cy="646331"/>
            </a:xfrm>
            <a:prstGeom prst="rect">
              <a:avLst/>
            </a:prstGeom>
            <a:solidFill>
              <a:srgbClr val="679955"/>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7" name="Group 6">
            <a:extLst>
              <a:ext uri="{FF2B5EF4-FFF2-40B4-BE49-F238E27FC236}">
                <a16:creationId xmlns:a16="http://schemas.microsoft.com/office/drawing/2014/main" id="{1BB9306F-3280-4FFD-A286-DCBADFD49E3F}"/>
              </a:ext>
            </a:extLst>
          </p:cNvPr>
          <p:cNvGrpSpPr/>
          <p:nvPr/>
        </p:nvGrpSpPr>
        <p:grpSpPr>
          <a:xfrm>
            <a:off x="22174693" y="26398462"/>
            <a:ext cx="4041194" cy="646332"/>
            <a:chOff x="32576216" y="7936247"/>
            <a:chExt cx="4041194" cy="646332"/>
          </a:xfrm>
        </p:grpSpPr>
        <p:sp>
          <p:nvSpPr>
            <p:cNvPr id="40" name="TextBox 39">
              <a:extLst>
                <a:ext uri="{FF2B5EF4-FFF2-40B4-BE49-F238E27FC236}">
                  <a16:creationId xmlns:a16="http://schemas.microsoft.com/office/drawing/2014/main" id="{9486D635-9884-427F-9A27-F0D207FACB9C}"/>
                </a:ext>
              </a:extLst>
            </p:cNvPr>
            <p:cNvSpPr txBox="1"/>
            <p:nvPr/>
          </p:nvSpPr>
          <p:spPr>
            <a:xfrm>
              <a:off x="33033416" y="7936248"/>
              <a:ext cx="3583994"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E4D99"/>
                  </a:solidFill>
                  <a:latin typeface="Amaranth" panose="02000503050000020004" pitchFamily="2" charset="0"/>
                </a:rPr>
                <a:t>4. CONCLUSION</a:t>
              </a:r>
            </a:p>
          </p:txBody>
        </p:sp>
        <p:sp>
          <p:nvSpPr>
            <p:cNvPr id="30" name="Rectangle 29">
              <a:extLst>
                <a:ext uri="{FF2B5EF4-FFF2-40B4-BE49-F238E27FC236}">
                  <a16:creationId xmlns:a16="http://schemas.microsoft.com/office/drawing/2014/main" id="{99702F2A-8E0E-4D1A-A866-FC61F70C5522}"/>
                </a:ext>
              </a:extLst>
            </p:cNvPr>
            <p:cNvSpPr/>
            <p:nvPr/>
          </p:nvSpPr>
          <p:spPr bwMode="auto">
            <a:xfrm>
              <a:off x="32576216" y="7936247"/>
              <a:ext cx="457200" cy="646331"/>
            </a:xfrm>
            <a:prstGeom prst="rect">
              <a:avLst/>
            </a:prstGeom>
            <a:solidFill>
              <a:srgbClr val="6E4D99"/>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8" name="Group 7">
            <a:extLst>
              <a:ext uri="{FF2B5EF4-FFF2-40B4-BE49-F238E27FC236}">
                <a16:creationId xmlns:a16="http://schemas.microsoft.com/office/drawing/2014/main" id="{8A48DC6E-5C6A-4A57-8A78-B09BE503F40B}"/>
              </a:ext>
            </a:extLst>
          </p:cNvPr>
          <p:cNvGrpSpPr/>
          <p:nvPr/>
        </p:nvGrpSpPr>
        <p:grpSpPr>
          <a:xfrm>
            <a:off x="1052876" y="17470841"/>
            <a:ext cx="4446434" cy="646958"/>
            <a:chOff x="619432" y="19087285"/>
            <a:chExt cx="4446434" cy="646958"/>
          </a:xfrm>
        </p:grpSpPr>
        <p:sp>
          <p:nvSpPr>
            <p:cNvPr id="37" name="TextBox 36">
              <a:extLst>
                <a:ext uri="{FF2B5EF4-FFF2-40B4-BE49-F238E27FC236}">
                  <a16:creationId xmlns:a16="http://schemas.microsoft.com/office/drawing/2014/main" id="{2AE133AC-1DFE-4D6E-B1A3-31B930A6602E}"/>
                </a:ext>
              </a:extLst>
            </p:cNvPr>
            <p:cNvSpPr txBox="1"/>
            <p:nvPr/>
          </p:nvSpPr>
          <p:spPr>
            <a:xfrm>
              <a:off x="1076632" y="19087285"/>
              <a:ext cx="3989234"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A33B3B"/>
                  </a:solidFill>
                  <a:latin typeface="Amaranth" panose="02000503050000020004" pitchFamily="2" charset="0"/>
                </a:rPr>
                <a:t>1. INTRODUCTION</a:t>
              </a:r>
            </a:p>
          </p:txBody>
        </p:sp>
        <p:sp>
          <p:nvSpPr>
            <p:cNvPr id="32" name="Rectangle 31">
              <a:extLst>
                <a:ext uri="{FF2B5EF4-FFF2-40B4-BE49-F238E27FC236}">
                  <a16:creationId xmlns:a16="http://schemas.microsoft.com/office/drawing/2014/main" id="{F1C45890-5A72-41A6-9C21-8464F46D0E48}"/>
                </a:ext>
              </a:extLst>
            </p:cNvPr>
            <p:cNvSpPr/>
            <p:nvPr/>
          </p:nvSpPr>
          <p:spPr bwMode="auto">
            <a:xfrm>
              <a:off x="619432" y="19087912"/>
              <a:ext cx="457200" cy="646331"/>
            </a:xfrm>
            <a:prstGeom prst="rect">
              <a:avLst/>
            </a:prstGeom>
            <a:solidFill>
              <a:srgbClr val="A33B3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pic>
        <p:nvPicPr>
          <p:cNvPr id="10" name="Picture 9">
            <a:extLst>
              <a:ext uri="{FF2B5EF4-FFF2-40B4-BE49-F238E27FC236}">
                <a16:creationId xmlns:a16="http://schemas.microsoft.com/office/drawing/2014/main" id="{B9D373EE-58D8-4FB5-8F69-00DE0C02AA56}"/>
              </a:ext>
            </a:extLst>
          </p:cNvPr>
          <p:cNvPicPr>
            <a:picLocks noChangeAspect="1"/>
          </p:cNvPicPr>
          <p:nvPr/>
        </p:nvPicPr>
        <p:blipFill>
          <a:blip r:embed="rId2"/>
          <a:stretch>
            <a:fillRect/>
          </a:stretch>
        </p:blipFill>
        <p:spPr>
          <a:xfrm>
            <a:off x="4292529" y="19057979"/>
            <a:ext cx="4596782" cy="5377138"/>
          </a:xfrm>
          <a:prstGeom prst="rect">
            <a:avLst/>
          </a:prstGeom>
        </p:spPr>
      </p:pic>
      <p:sp>
        <p:nvSpPr>
          <p:cNvPr id="34" name="TextBox 19">
            <a:extLst>
              <a:ext uri="{FF2B5EF4-FFF2-40B4-BE49-F238E27FC236}">
                <a16:creationId xmlns:a16="http://schemas.microsoft.com/office/drawing/2014/main" id="{154FA519-BB50-4739-A61C-61B9D87D5ACD}"/>
              </a:ext>
            </a:extLst>
          </p:cNvPr>
          <p:cNvSpPr txBox="1">
            <a:spLocks noChangeArrowheads="1"/>
          </p:cNvSpPr>
          <p:nvPr/>
        </p:nvSpPr>
        <p:spPr bwMode="auto">
          <a:xfrm>
            <a:off x="4253045" y="18401118"/>
            <a:ext cx="4596782" cy="46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CA" sz="2400" dirty="0"/>
              <a:t>Fig 1. Issues associated with CF</a:t>
            </a:r>
          </a:p>
        </p:txBody>
      </p:sp>
      <p:sp>
        <p:nvSpPr>
          <p:cNvPr id="33" name="TextBox 32">
            <a:extLst>
              <a:ext uri="{FF2B5EF4-FFF2-40B4-BE49-F238E27FC236}">
                <a16:creationId xmlns:a16="http://schemas.microsoft.com/office/drawing/2014/main" id="{2E6CE3BF-1FA8-4D2C-9880-874DF3328F50}"/>
              </a:ext>
            </a:extLst>
          </p:cNvPr>
          <p:cNvSpPr txBox="1"/>
          <p:nvPr/>
        </p:nvSpPr>
        <p:spPr>
          <a:xfrm>
            <a:off x="944289" y="24005933"/>
            <a:ext cx="3217622" cy="400110"/>
          </a:xfrm>
          <a:prstGeom prst="rect">
            <a:avLst/>
          </a:prstGeom>
          <a:noFill/>
        </p:spPr>
        <p:txBody>
          <a:bodyPr wrap="square" rtlCol="0">
            <a:spAutoFit/>
          </a:bodyPr>
          <a:lstStyle/>
          <a:p>
            <a:r>
              <a:rPr lang="en-CA" sz="2000" b="1" u="sng" dirty="0"/>
              <a:t>1.2. MODIFIER GENES</a:t>
            </a:r>
          </a:p>
        </p:txBody>
      </p:sp>
      <p:sp>
        <p:nvSpPr>
          <p:cNvPr id="42" name="TextBox 41">
            <a:extLst>
              <a:ext uri="{FF2B5EF4-FFF2-40B4-BE49-F238E27FC236}">
                <a16:creationId xmlns:a16="http://schemas.microsoft.com/office/drawing/2014/main" id="{7315DE0B-0A77-4780-A275-715F8B99B130}"/>
              </a:ext>
            </a:extLst>
          </p:cNvPr>
          <p:cNvSpPr txBox="1"/>
          <p:nvPr/>
        </p:nvSpPr>
        <p:spPr>
          <a:xfrm>
            <a:off x="1014830" y="18496924"/>
            <a:ext cx="3053852" cy="400110"/>
          </a:xfrm>
          <a:prstGeom prst="rect">
            <a:avLst/>
          </a:prstGeom>
          <a:noFill/>
        </p:spPr>
        <p:txBody>
          <a:bodyPr wrap="square" rtlCol="0">
            <a:spAutoFit/>
          </a:bodyPr>
          <a:lstStyle/>
          <a:p>
            <a:r>
              <a:rPr lang="en-CA" sz="2000" b="1" u="sng" dirty="0"/>
              <a:t>1.1. CYSTIC FIBROSIS</a:t>
            </a:r>
          </a:p>
        </p:txBody>
      </p:sp>
      <p:sp>
        <p:nvSpPr>
          <p:cNvPr id="68" name="Rectangle 67">
            <a:extLst>
              <a:ext uri="{FF2B5EF4-FFF2-40B4-BE49-F238E27FC236}">
                <a16:creationId xmlns:a16="http://schemas.microsoft.com/office/drawing/2014/main" id="{4BBB335E-E13E-4FFF-B9A3-6F4C45190E61}"/>
              </a:ext>
            </a:extLst>
          </p:cNvPr>
          <p:cNvSpPr/>
          <p:nvPr/>
        </p:nvSpPr>
        <p:spPr>
          <a:xfrm>
            <a:off x="13640401" y="27299278"/>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Genotypic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488,377</a:t>
            </a:r>
          </a:p>
        </p:txBody>
      </p:sp>
      <p:cxnSp>
        <p:nvCxnSpPr>
          <p:cNvPr id="69" name="Straight Arrow Connector 68">
            <a:extLst>
              <a:ext uri="{FF2B5EF4-FFF2-40B4-BE49-F238E27FC236}">
                <a16:creationId xmlns:a16="http://schemas.microsoft.com/office/drawing/2014/main" id="{2D347C49-D787-472E-9CE6-5AF788B45B51}"/>
              </a:ext>
            </a:extLst>
          </p:cNvPr>
          <p:cNvCxnSpPr>
            <a:cxnSpLocks/>
            <a:stCxn id="68" idx="2"/>
            <a:endCxn id="70" idx="0"/>
          </p:cNvCxnSpPr>
          <p:nvPr/>
        </p:nvCxnSpPr>
        <p:spPr>
          <a:xfrm flipH="1">
            <a:off x="14671400" y="28045095"/>
            <a:ext cx="3" cy="610844"/>
          </a:xfrm>
          <a:prstGeom prst="straightConnector1">
            <a:avLst/>
          </a:prstGeom>
          <a:noFill/>
          <a:ln w="12700" cap="rnd" cmpd="sng" algn="ctr">
            <a:solidFill>
              <a:srgbClr val="5FCBEF"/>
            </a:solidFill>
            <a:prstDash val="solid"/>
            <a:tailEnd type="triangle"/>
          </a:ln>
          <a:effectLst/>
        </p:spPr>
      </p:cxnSp>
      <p:sp>
        <p:nvSpPr>
          <p:cNvPr id="70" name="Rectangle 69">
            <a:extLst>
              <a:ext uri="{FF2B5EF4-FFF2-40B4-BE49-F238E27FC236}">
                <a16:creationId xmlns:a16="http://schemas.microsoft.com/office/drawing/2014/main" id="{EFD44FF1-CE85-4E55-B37C-B8515F016E46}"/>
              </a:ext>
            </a:extLst>
          </p:cNvPr>
          <p:cNvSpPr/>
          <p:nvPr/>
        </p:nvSpPr>
        <p:spPr>
          <a:xfrm>
            <a:off x="13640398" y="28655939"/>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Unrelated Individuals</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452,197</a:t>
            </a:r>
          </a:p>
        </p:txBody>
      </p:sp>
      <p:sp>
        <p:nvSpPr>
          <p:cNvPr id="71" name="Rectangle 70">
            <a:extLst>
              <a:ext uri="{FF2B5EF4-FFF2-40B4-BE49-F238E27FC236}">
                <a16:creationId xmlns:a16="http://schemas.microsoft.com/office/drawing/2014/main" id="{64862644-2AE6-463D-AD87-1243B108CD4C}"/>
              </a:ext>
            </a:extLst>
          </p:cNvPr>
          <p:cNvSpPr/>
          <p:nvPr/>
        </p:nvSpPr>
        <p:spPr>
          <a:xfrm>
            <a:off x="13640398" y="30012600"/>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Caucasians</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377,961</a:t>
            </a:r>
          </a:p>
        </p:txBody>
      </p:sp>
      <p:sp>
        <p:nvSpPr>
          <p:cNvPr id="72" name="Rectangle 71">
            <a:extLst>
              <a:ext uri="{FF2B5EF4-FFF2-40B4-BE49-F238E27FC236}">
                <a16:creationId xmlns:a16="http://schemas.microsoft.com/office/drawing/2014/main" id="{905A786F-59F1-4278-87B7-95AFFBA0A4CA}"/>
              </a:ext>
            </a:extLst>
          </p:cNvPr>
          <p:cNvSpPr/>
          <p:nvPr/>
        </p:nvSpPr>
        <p:spPr>
          <a:xfrm>
            <a:off x="11062897" y="27299278"/>
            <a:ext cx="2062003" cy="934445"/>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Phenotypic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(ICD10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349,590</a:t>
            </a:r>
          </a:p>
        </p:txBody>
      </p:sp>
      <p:sp>
        <p:nvSpPr>
          <p:cNvPr id="73" name="Rectangle 72">
            <a:extLst>
              <a:ext uri="{FF2B5EF4-FFF2-40B4-BE49-F238E27FC236}">
                <a16:creationId xmlns:a16="http://schemas.microsoft.com/office/drawing/2014/main" id="{F4535A2F-8C9C-4D00-B974-173CF97C0DA0}"/>
              </a:ext>
            </a:extLst>
          </p:cNvPr>
          <p:cNvSpPr/>
          <p:nvPr/>
        </p:nvSpPr>
        <p:spPr>
          <a:xfrm>
            <a:off x="13640398" y="31312228"/>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Final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263,607</a:t>
            </a:r>
          </a:p>
        </p:txBody>
      </p:sp>
      <p:cxnSp>
        <p:nvCxnSpPr>
          <p:cNvPr id="74" name="Straight Arrow Connector 73">
            <a:extLst>
              <a:ext uri="{FF2B5EF4-FFF2-40B4-BE49-F238E27FC236}">
                <a16:creationId xmlns:a16="http://schemas.microsoft.com/office/drawing/2014/main" id="{BA9A7B4E-CAA8-4B8D-A22C-EFC592557969}"/>
              </a:ext>
            </a:extLst>
          </p:cNvPr>
          <p:cNvCxnSpPr>
            <a:cxnSpLocks/>
          </p:cNvCxnSpPr>
          <p:nvPr/>
        </p:nvCxnSpPr>
        <p:spPr>
          <a:xfrm flipH="1">
            <a:off x="14671396" y="29401756"/>
            <a:ext cx="3" cy="610844"/>
          </a:xfrm>
          <a:prstGeom prst="straightConnector1">
            <a:avLst/>
          </a:prstGeom>
          <a:noFill/>
          <a:ln w="12700" cap="rnd" cmpd="sng" algn="ctr">
            <a:solidFill>
              <a:srgbClr val="5FCBEF"/>
            </a:solidFill>
            <a:prstDash val="solid"/>
            <a:tailEnd type="triangle"/>
          </a:ln>
          <a:effectLst/>
        </p:spPr>
      </p:cxnSp>
      <p:cxnSp>
        <p:nvCxnSpPr>
          <p:cNvPr id="75" name="Straight Arrow Connector 74">
            <a:extLst>
              <a:ext uri="{FF2B5EF4-FFF2-40B4-BE49-F238E27FC236}">
                <a16:creationId xmlns:a16="http://schemas.microsoft.com/office/drawing/2014/main" id="{48866FC7-E038-4DC8-ADDB-1C5EC13CD1DE}"/>
              </a:ext>
            </a:extLst>
          </p:cNvPr>
          <p:cNvCxnSpPr>
            <a:cxnSpLocks/>
          </p:cNvCxnSpPr>
          <p:nvPr/>
        </p:nvCxnSpPr>
        <p:spPr>
          <a:xfrm flipH="1">
            <a:off x="14671392" y="30680330"/>
            <a:ext cx="6" cy="613297"/>
          </a:xfrm>
          <a:prstGeom prst="straightConnector1">
            <a:avLst/>
          </a:prstGeom>
          <a:noFill/>
          <a:ln w="12700" cap="rnd" cmpd="sng" algn="ctr">
            <a:solidFill>
              <a:srgbClr val="5FCBEF"/>
            </a:solidFill>
            <a:prstDash val="solid"/>
            <a:tailEnd type="triangle"/>
          </a:ln>
          <a:effectLst/>
        </p:spPr>
      </p:cxnSp>
      <p:cxnSp>
        <p:nvCxnSpPr>
          <p:cNvPr id="76" name="Straight Arrow Connector 75">
            <a:extLst>
              <a:ext uri="{FF2B5EF4-FFF2-40B4-BE49-F238E27FC236}">
                <a16:creationId xmlns:a16="http://schemas.microsoft.com/office/drawing/2014/main" id="{7822B41B-88E6-4F64-93FE-55DE92986EB9}"/>
              </a:ext>
            </a:extLst>
          </p:cNvPr>
          <p:cNvCxnSpPr>
            <a:cxnSpLocks/>
          </p:cNvCxnSpPr>
          <p:nvPr/>
        </p:nvCxnSpPr>
        <p:spPr>
          <a:xfrm flipH="1">
            <a:off x="12085781" y="28150838"/>
            <a:ext cx="1" cy="2888801"/>
          </a:xfrm>
          <a:prstGeom prst="straightConnector1">
            <a:avLst/>
          </a:prstGeom>
          <a:noFill/>
          <a:ln w="12700" cap="rnd" cmpd="sng" algn="ctr">
            <a:solidFill>
              <a:srgbClr val="5FCBEF"/>
            </a:solidFill>
            <a:prstDash val="solid"/>
            <a:tailEnd type="triangle"/>
          </a:ln>
          <a:effectLst/>
        </p:spPr>
      </p:cxnSp>
      <p:cxnSp>
        <p:nvCxnSpPr>
          <p:cNvPr id="77" name="Straight Arrow Connector 76">
            <a:extLst>
              <a:ext uri="{FF2B5EF4-FFF2-40B4-BE49-F238E27FC236}">
                <a16:creationId xmlns:a16="http://schemas.microsoft.com/office/drawing/2014/main" id="{ACF7298C-AB99-4B6D-9146-6EE6E2B359F8}"/>
              </a:ext>
            </a:extLst>
          </p:cNvPr>
          <p:cNvCxnSpPr/>
          <p:nvPr/>
        </p:nvCxnSpPr>
        <p:spPr>
          <a:xfrm>
            <a:off x="12068322" y="31043956"/>
            <a:ext cx="2603070" cy="0"/>
          </a:xfrm>
          <a:prstGeom prst="straightConnector1">
            <a:avLst/>
          </a:prstGeom>
          <a:noFill/>
          <a:ln w="12700" cap="rnd" cmpd="sng" algn="ctr">
            <a:solidFill>
              <a:srgbClr val="5FCBEF"/>
            </a:solidFill>
            <a:prstDash val="solid"/>
            <a:tailEnd type="triangle"/>
          </a:ln>
          <a:effectLst/>
        </p:spPr>
      </p:cxnSp>
      <p:cxnSp>
        <p:nvCxnSpPr>
          <p:cNvPr id="78" name="Straight Arrow Connector 77">
            <a:extLst>
              <a:ext uri="{FF2B5EF4-FFF2-40B4-BE49-F238E27FC236}">
                <a16:creationId xmlns:a16="http://schemas.microsoft.com/office/drawing/2014/main" id="{39BAEF40-7DA4-4186-8483-F3EBEE41FB6E}"/>
              </a:ext>
            </a:extLst>
          </p:cNvPr>
          <p:cNvCxnSpPr>
            <a:cxnSpLocks/>
          </p:cNvCxnSpPr>
          <p:nvPr/>
        </p:nvCxnSpPr>
        <p:spPr>
          <a:xfrm>
            <a:off x="14671392" y="28397635"/>
            <a:ext cx="1239667" cy="0"/>
          </a:xfrm>
          <a:prstGeom prst="straightConnector1">
            <a:avLst/>
          </a:prstGeom>
          <a:noFill/>
          <a:ln w="12700" cap="rnd" cmpd="sng" algn="ctr">
            <a:solidFill>
              <a:sysClr val="windowText" lastClr="000000"/>
            </a:solidFill>
            <a:prstDash val="solid"/>
            <a:tailEnd type="triangle"/>
          </a:ln>
          <a:effectLst/>
        </p:spPr>
      </p:cxnSp>
      <p:cxnSp>
        <p:nvCxnSpPr>
          <p:cNvPr id="79" name="Straight Arrow Connector 78">
            <a:extLst>
              <a:ext uri="{FF2B5EF4-FFF2-40B4-BE49-F238E27FC236}">
                <a16:creationId xmlns:a16="http://schemas.microsoft.com/office/drawing/2014/main" id="{E310C71D-EB82-4327-B0B3-C447BC5A8CC0}"/>
              </a:ext>
            </a:extLst>
          </p:cNvPr>
          <p:cNvCxnSpPr>
            <a:cxnSpLocks/>
          </p:cNvCxnSpPr>
          <p:nvPr/>
        </p:nvCxnSpPr>
        <p:spPr>
          <a:xfrm flipV="1">
            <a:off x="14671392" y="29722276"/>
            <a:ext cx="1327365" cy="18886"/>
          </a:xfrm>
          <a:prstGeom prst="straightConnector1">
            <a:avLst/>
          </a:prstGeom>
          <a:noFill/>
          <a:ln w="12700" cap="rnd" cmpd="sng" algn="ctr">
            <a:solidFill>
              <a:sysClr val="windowText" lastClr="000000"/>
            </a:solidFill>
            <a:prstDash val="solid"/>
            <a:tailEnd type="triangle"/>
          </a:ln>
          <a:effectLst/>
        </p:spPr>
      </p:cxnSp>
      <p:cxnSp>
        <p:nvCxnSpPr>
          <p:cNvPr id="80" name="Straight Arrow Connector 79">
            <a:extLst>
              <a:ext uri="{FF2B5EF4-FFF2-40B4-BE49-F238E27FC236}">
                <a16:creationId xmlns:a16="http://schemas.microsoft.com/office/drawing/2014/main" id="{14C6E2D8-C03B-4923-998D-3DE033BC11E5}"/>
              </a:ext>
            </a:extLst>
          </p:cNvPr>
          <p:cNvCxnSpPr>
            <a:cxnSpLocks/>
          </p:cNvCxnSpPr>
          <p:nvPr/>
        </p:nvCxnSpPr>
        <p:spPr>
          <a:xfrm>
            <a:off x="14671393" y="31035322"/>
            <a:ext cx="1468515" cy="1"/>
          </a:xfrm>
          <a:prstGeom prst="straightConnector1">
            <a:avLst/>
          </a:prstGeom>
          <a:noFill/>
          <a:ln w="12700" cap="rnd" cmpd="sng" algn="ctr">
            <a:solidFill>
              <a:sysClr val="windowText" lastClr="000000"/>
            </a:solidFill>
            <a:prstDash val="solid"/>
            <a:tailEnd type="triangle"/>
          </a:ln>
          <a:effectLst/>
        </p:spPr>
      </p:cxnSp>
      <p:sp>
        <p:nvSpPr>
          <p:cNvPr id="81" name="TextBox 80">
            <a:extLst>
              <a:ext uri="{FF2B5EF4-FFF2-40B4-BE49-F238E27FC236}">
                <a16:creationId xmlns:a16="http://schemas.microsoft.com/office/drawing/2014/main" id="{0EEA5A6C-07D6-41E1-BDFC-1C6095EA9B6A}"/>
              </a:ext>
            </a:extLst>
          </p:cNvPr>
          <p:cNvSpPr txBox="1"/>
          <p:nvPr/>
        </p:nvSpPr>
        <p:spPr>
          <a:xfrm>
            <a:off x="16021618" y="28104943"/>
            <a:ext cx="4485524"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Kinship analysis (removed people up to 2</a:t>
            </a:r>
            <a:r>
              <a:rPr lang="en-CA" sz="1800" baseline="30000" dirty="0">
                <a:solidFill>
                  <a:prstClr val="black"/>
                </a:solidFill>
                <a:latin typeface="Trebuchet MS" panose="020B0603020202020204"/>
              </a:rPr>
              <a:t>nd</a:t>
            </a:r>
            <a:r>
              <a:rPr lang="en-CA" sz="1800" dirty="0">
                <a:solidFill>
                  <a:prstClr val="black"/>
                </a:solidFill>
                <a:latin typeface="Trebuchet MS" panose="020B0603020202020204"/>
              </a:rPr>
              <a:t> degree of relatedness) </a:t>
            </a:r>
          </a:p>
        </p:txBody>
      </p:sp>
      <p:sp>
        <p:nvSpPr>
          <p:cNvPr id="82" name="TextBox 81">
            <a:extLst>
              <a:ext uri="{FF2B5EF4-FFF2-40B4-BE49-F238E27FC236}">
                <a16:creationId xmlns:a16="http://schemas.microsoft.com/office/drawing/2014/main" id="{AAE3673A-105F-462F-802E-160C014DFE5D}"/>
              </a:ext>
            </a:extLst>
          </p:cNvPr>
          <p:cNvSpPr txBox="1"/>
          <p:nvPr/>
        </p:nvSpPr>
        <p:spPr>
          <a:xfrm>
            <a:off x="16139909" y="29499847"/>
            <a:ext cx="4138628"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Ancestral PCA (removed non-Caucasian individuals) </a:t>
            </a:r>
          </a:p>
        </p:txBody>
      </p:sp>
      <p:sp>
        <p:nvSpPr>
          <p:cNvPr id="83" name="TextBox 82">
            <a:extLst>
              <a:ext uri="{FF2B5EF4-FFF2-40B4-BE49-F238E27FC236}">
                <a16:creationId xmlns:a16="http://schemas.microsoft.com/office/drawing/2014/main" id="{A8C3C328-0809-4CD0-ABE1-5DE388B97421}"/>
              </a:ext>
            </a:extLst>
          </p:cNvPr>
          <p:cNvSpPr txBox="1"/>
          <p:nvPr/>
        </p:nvSpPr>
        <p:spPr>
          <a:xfrm>
            <a:off x="16162769" y="30680330"/>
            <a:ext cx="4344374"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Merged phenotypic data from ICD10 codes with genotypic data </a:t>
            </a:r>
          </a:p>
        </p:txBody>
      </p:sp>
      <p:sp>
        <p:nvSpPr>
          <p:cNvPr id="88" name="Content Placeholder 2">
            <a:extLst>
              <a:ext uri="{FF2B5EF4-FFF2-40B4-BE49-F238E27FC236}">
                <a16:creationId xmlns:a16="http://schemas.microsoft.com/office/drawing/2014/main" id="{E243702E-D101-407A-881C-FFDD92EA92F6}"/>
              </a:ext>
            </a:extLst>
          </p:cNvPr>
          <p:cNvSpPr txBox="1">
            <a:spLocks/>
          </p:cNvSpPr>
          <p:nvPr/>
        </p:nvSpPr>
        <p:spPr>
          <a:xfrm>
            <a:off x="33334623" y="26881789"/>
            <a:ext cx="10556577" cy="4285448"/>
          </a:xfrm>
          <a:prstGeom prst="rect">
            <a:avLst/>
          </a:prstGeom>
        </p:spPr>
        <p:txBody>
          <a:bodyPr vert="horz" lIns="91440" tIns="45720" rIns="91440" bIns="45720" rtlCol="0" anchor="ctr">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endParaRPr kumimoji="0" lang="en-CA" sz="2800" b="0" i="0" u="none" strike="noStrike" kern="1200" cap="none" spc="0" normalizeH="0" baseline="0" noProof="0" dirty="0">
              <a:ln>
                <a:noFill/>
              </a:ln>
              <a:solidFill>
                <a:schemeClr val="tx1"/>
              </a:solidFill>
              <a:effectLst/>
              <a:uLnTx/>
              <a:uFillTx/>
              <a:latin typeface="Trebuchet MS" panose="020B0603020202020204"/>
              <a:ea typeface="+mn-ea"/>
              <a:cs typeface="+mn-cs"/>
            </a:endParaRPr>
          </a:p>
          <a:p>
            <a:pPr marL="0" marR="0" lvl="0" indent="0" algn="l" defTabSz="457200" rtl="0" eaLnBrk="1" fontAlgn="auto" latinLnBrk="0" hangingPunct="1">
              <a:lnSpc>
                <a:spcPct val="90000"/>
              </a:lnSpc>
              <a:spcBef>
                <a:spcPts val="1000"/>
              </a:spcBef>
              <a:spcAft>
                <a:spcPts val="0"/>
              </a:spcAft>
              <a:buClr>
                <a:srgbClr val="5FCBEF"/>
              </a:buClr>
              <a:buSzPct val="80000"/>
              <a:buNone/>
              <a:tabLst/>
              <a:defRPr/>
            </a:pPr>
            <a:r>
              <a:rPr lang="en-CA" sz="3600" b="1" dirty="0">
                <a:solidFill>
                  <a:schemeClr val="tx1"/>
                </a:solidFill>
                <a:latin typeface="Calibri" panose="020F0502020204030204" pitchFamily="34" charset="0"/>
              </a:rPr>
              <a:t>Future Work:</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Use curated phenotypes. </a:t>
            </a:r>
            <a:r>
              <a:rPr kumimoji="0" lang="en-CA" sz="2800" b="0" i="0" u="none" strike="noStrike" kern="1200" cap="none" spc="0" normalizeH="0" baseline="0" noProof="0" dirty="0">
                <a:ln>
                  <a:noFill/>
                </a:ln>
                <a:solidFill>
                  <a:schemeClr val="tx1"/>
                </a:solidFill>
                <a:effectLst/>
                <a:uLnTx/>
                <a:uFillTx/>
                <a:latin typeface="Trebuchet MS" panose="020B0603020202020204"/>
                <a:ea typeface="+mn-ea"/>
                <a:cs typeface="+mn-cs"/>
              </a:rPr>
              <a:t>E.g., Lung function: FEV1/FVC ratio</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Include interaction term between allele count and sex.</a:t>
            </a:r>
          </a:p>
          <a:p>
            <a:pPr fontAlgn="auto">
              <a:lnSpc>
                <a:spcPct val="90000"/>
              </a:lnSpc>
              <a:buClr>
                <a:srgbClr val="5FCBEF"/>
              </a:buClr>
              <a:defRPr/>
            </a:pPr>
            <a:r>
              <a:rPr lang="en-US" sz="3200" dirty="0">
                <a:solidFill>
                  <a:schemeClr val="tx1"/>
                </a:solidFill>
              </a:rPr>
              <a:t>Instead of using additive model use a genotypic model (treat allele count as categorical variable).</a:t>
            </a:r>
          </a:p>
          <a:p>
            <a:pPr fontAlgn="auto">
              <a:lnSpc>
                <a:spcPct val="90000"/>
              </a:lnSpc>
              <a:buClr>
                <a:srgbClr val="5FCBEF"/>
              </a:buClr>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Adjust our analysis for the case control imbalance.</a:t>
            </a:r>
            <a:endParaRPr kumimoji="0" lang="en-US" sz="3200" b="0" i="0" u="none" strike="noStrike" kern="1200" cap="none" spc="0" normalizeH="0" baseline="0" noProof="0" dirty="0">
              <a:ln>
                <a:noFill/>
              </a:ln>
              <a:solidFill>
                <a:schemeClr val="tx1"/>
              </a:solidFill>
              <a:effectLst/>
              <a:uLnTx/>
              <a:uFillTx/>
              <a:latin typeface="Trebuchet MS" panose="020B0603020202020204"/>
              <a:ea typeface="+mn-ea"/>
              <a:cs typeface="+mn-cs"/>
            </a:endParaRPr>
          </a:p>
        </p:txBody>
      </p:sp>
      <p:pic>
        <p:nvPicPr>
          <p:cNvPr id="12" name="Picture 11">
            <a:extLst>
              <a:ext uri="{FF2B5EF4-FFF2-40B4-BE49-F238E27FC236}">
                <a16:creationId xmlns:a16="http://schemas.microsoft.com/office/drawing/2014/main" id="{A194AD4F-A906-4FAB-BBBE-03AD8AF1D504}"/>
              </a:ext>
            </a:extLst>
          </p:cNvPr>
          <p:cNvPicPr>
            <a:picLocks noChangeAspect="1"/>
          </p:cNvPicPr>
          <p:nvPr/>
        </p:nvPicPr>
        <p:blipFill>
          <a:blip r:embed="rId3"/>
          <a:stretch>
            <a:fillRect/>
          </a:stretch>
        </p:blipFill>
        <p:spPr>
          <a:xfrm>
            <a:off x="22055486" y="8211676"/>
            <a:ext cx="9024969" cy="8247524"/>
          </a:xfrm>
          <a:prstGeom prst="rect">
            <a:avLst/>
          </a:prstGeom>
        </p:spPr>
      </p:pic>
      <p:sp>
        <p:nvSpPr>
          <p:cNvPr id="59" name="TextBox 58">
            <a:extLst>
              <a:ext uri="{FF2B5EF4-FFF2-40B4-BE49-F238E27FC236}">
                <a16:creationId xmlns:a16="http://schemas.microsoft.com/office/drawing/2014/main" id="{9E1DF46D-EB39-4214-99B6-1CA77F8846FF}"/>
              </a:ext>
            </a:extLst>
          </p:cNvPr>
          <p:cNvSpPr txBox="1"/>
          <p:nvPr/>
        </p:nvSpPr>
        <p:spPr>
          <a:xfrm>
            <a:off x="890883" y="28372349"/>
            <a:ext cx="3217622" cy="400110"/>
          </a:xfrm>
          <a:prstGeom prst="rect">
            <a:avLst/>
          </a:prstGeom>
          <a:noFill/>
        </p:spPr>
        <p:txBody>
          <a:bodyPr wrap="square" rtlCol="0">
            <a:spAutoFit/>
          </a:bodyPr>
          <a:lstStyle/>
          <a:p>
            <a:r>
              <a:rPr lang="en-CA" sz="2000" b="1" u="sng" dirty="0"/>
              <a:t>1.3. SNP’s</a:t>
            </a:r>
          </a:p>
        </p:txBody>
      </p:sp>
      <p:pic>
        <p:nvPicPr>
          <p:cNvPr id="13" name="Picture 12">
            <a:extLst>
              <a:ext uri="{FF2B5EF4-FFF2-40B4-BE49-F238E27FC236}">
                <a16:creationId xmlns:a16="http://schemas.microsoft.com/office/drawing/2014/main" id="{7C33F84F-02B4-43E0-BD6F-A4560632405C}"/>
              </a:ext>
            </a:extLst>
          </p:cNvPr>
          <p:cNvPicPr>
            <a:picLocks noChangeAspect="1"/>
          </p:cNvPicPr>
          <p:nvPr/>
        </p:nvPicPr>
        <p:blipFill>
          <a:blip r:embed="rId4"/>
          <a:stretch>
            <a:fillRect/>
          </a:stretch>
        </p:blipFill>
        <p:spPr>
          <a:xfrm>
            <a:off x="769829" y="26371970"/>
            <a:ext cx="8736325" cy="5755123"/>
          </a:xfrm>
          <a:prstGeom prst="rect">
            <a:avLst/>
          </a:prstGeom>
        </p:spPr>
      </p:pic>
      <p:sp>
        <p:nvSpPr>
          <p:cNvPr id="91" name="Title 1">
            <a:extLst>
              <a:ext uri="{FF2B5EF4-FFF2-40B4-BE49-F238E27FC236}">
                <a16:creationId xmlns:a16="http://schemas.microsoft.com/office/drawing/2014/main" id="{C9A14F20-1D71-4D87-AC3D-AD3B7556C8AB}"/>
              </a:ext>
            </a:extLst>
          </p:cNvPr>
          <p:cNvSpPr txBox="1">
            <a:spLocks/>
          </p:cNvSpPr>
          <p:nvPr/>
        </p:nvSpPr>
        <p:spPr>
          <a:xfrm>
            <a:off x="764622" y="7219746"/>
            <a:ext cx="10155426" cy="2484527"/>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CA" sz="4000" b="1" i="0" strike="noStrike" kern="1200" cap="none" spc="0" normalizeH="0" baseline="0" noProof="0" dirty="0">
                <a:ln>
                  <a:noFill/>
                </a:ln>
                <a:solidFill>
                  <a:schemeClr val="tx1"/>
                </a:solidFill>
                <a:effectLst/>
                <a:uLnTx/>
                <a:uFillTx/>
                <a:latin typeface="Trebuchet MS" panose="020B0603020202020204"/>
                <a:ea typeface="+mj-ea"/>
                <a:cs typeface="+mj-cs"/>
              </a:rPr>
              <a:t>Question</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What is the impact of having the gene variants that increase severity of</a:t>
            </a:r>
            <a:r>
              <a:rPr kumimoji="0" lang="en-CA" sz="3600" b="0" i="0" u="none" strike="sngStrike" kern="1200" cap="none" spc="0" normalizeH="0" baseline="0" noProof="0" dirty="0">
                <a:ln>
                  <a:noFill/>
                </a:ln>
                <a:solidFill>
                  <a:schemeClr val="tx1"/>
                </a:solidFill>
                <a:effectLst/>
                <a:uLnTx/>
                <a:uFillTx/>
                <a:latin typeface="Trebuchet MS" panose="020B0603020202020204"/>
                <a:ea typeface="+mj-ea"/>
                <a:cs typeface="+mj-cs"/>
              </a:rPr>
              <a:t> the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Cystic Fibrosis disease in people who do not have Cystic Fibrosis?</a:t>
            </a:r>
            <a:endParaRPr kumimoji="0" lang="en-US" sz="3600" b="0"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92" name="Title 1">
            <a:extLst>
              <a:ext uri="{FF2B5EF4-FFF2-40B4-BE49-F238E27FC236}">
                <a16:creationId xmlns:a16="http://schemas.microsoft.com/office/drawing/2014/main" id="{41E71C80-692E-4274-B1F3-47B3657975CB}"/>
              </a:ext>
            </a:extLst>
          </p:cNvPr>
          <p:cNvSpPr txBox="1">
            <a:spLocks/>
          </p:cNvSpPr>
          <p:nvPr/>
        </p:nvSpPr>
        <p:spPr>
          <a:xfrm>
            <a:off x="813813" y="9710078"/>
            <a:ext cx="10955102" cy="5163395"/>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0" fontAlgn="auto">
              <a:spcAft>
                <a:spcPts val="1200"/>
              </a:spcAft>
              <a:defRPr/>
            </a:pPr>
            <a:r>
              <a:rPr lang="en-CA" sz="4000" b="1" dirty="0">
                <a:solidFill>
                  <a:schemeClr val="tx1"/>
                </a:solidFill>
                <a:latin typeface="Trebuchet MS" panose="020B0603020202020204"/>
              </a:rPr>
              <a:t>Findings</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In </a:t>
            </a:r>
            <a:r>
              <a:rPr lang="en-CA" sz="3600" dirty="0" err="1">
                <a:solidFill>
                  <a:schemeClr val="tx1"/>
                </a:solidFill>
                <a:latin typeface="Trebuchet MS" panose="020B0603020202020204"/>
              </a:rPr>
              <a:t>UKBiobank</a:t>
            </a:r>
            <a:r>
              <a:rPr lang="en-CA" sz="3600" dirty="0">
                <a:solidFill>
                  <a:schemeClr val="tx1"/>
                </a:solidFill>
                <a:latin typeface="Trebuchet MS" panose="020B0603020202020204"/>
              </a:rPr>
              <a:t> population</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 </a:t>
            </a:r>
          </a:p>
          <a:p>
            <a:pPr lvl="0" fontAlgn="auto">
              <a:spcAft>
                <a:spcPts val="1200"/>
              </a:spcAft>
              <a:defRPr/>
            </a:pPr>
            <a:r>
              <a:rPr lang="en-CA" sz="3600" dirty="0">
                <a:solidFill>
                  <a:schemeClr val="tx1"/>
                </a:solidFill>
                <a:latin typeface="Trebuchet MS" panose="020B0603020202020204"/>
              </a:rPr>
              <a:t>	1. People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with </a:t>
            </a:r>
            <a:r>
              <a:rPr lang="en-CA" sz="3600" b="1" dirty="0">
                <a:solidFill>
                  <a:schemeClr val="tx1"/>
                </a:solidFill>
                <a:latin typeface="Trebuchet MS" panose="020B0603020202020204"/>
              </a:rPr>
              <a:t>allele C </a:t>
            </a:r>
            <a:r>
              <a:rPr lang="en-CA" sz="3600" dirty="0">
                <a:solidFill>
                  <a:schemeClr val="tx1"/>
                </a:solidFill>
                <a:latin typeface="Trebuchet MS" panose="020B0603020202020204"/>
              </a:rPr>
              <a:t>at</a:t>
            </a:r>
            <a:r>
              <a:rPr lang="en-CA" sz="3600" b="1" dirty="0">
                <a:solidFill>
                  <a:schemeClr val="tx1"/>
                </a:solidFill>
                <a:latin typeface="Trebuchet MS" panose="020B0603020202020204"/>
              </a:rPr>
              <a:t> </a:t>
            </a:r>
            <a:r>
              <a:rPr lang="en-CA" sz="3600" dirty="0">
                <a:solidFill>
                  <a:schemeClr val="tx1"/>
                </a:solidFill>
                <a:latin typeface="Trebuchet MS" panose="020B0603020202020204"/>
              </a:rPr>
              <a:t>SNP</a:t>
            </a:r>
            <a:r>
              <a:rPr lang="en-CA" sz="3600" b="1" dirty="0">
                <a:solidFill>
                  <a:schemeClr val="tx1"/>
                </a:solidFill>
                <a:latin typeface="Trebuchet MS" panose="020B0603020202020204"/>
              </a:rPr>
              <a:t> rs17497684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of  the </a:t>
            </a:r>
            <a:r>
              <a:rPr kumimoji="0" lang="en-CA" sz="3600" i="0" u="none" strike="noStrike" kern="1200" cap="none" spc="0" normalizeH="0" baseline="0" noProof="0" dirty="0">
                <a:ln>
                  <a:noFill/>
                </a:ln>
                <a:solidFill>
                  <a:schemeClr val="tx1"/>
                </a:solidFill>
                <a:effectLst/>
                <a:uLnTx/>
                <a:uFillTx/>
                <a:latin typeface="Trebuchet MS" panose="020B0603020202020204"/>
                <a:ea typeface="+mj-ea"/>
                <a:cs typeface="+mj-cs"/>
              </a:rPr>
              <a:t>gene </a:t>
            </a:r>
            <a:r>
              <a:rPr kumimoji="0" lang="en-CA" sz="3600" b="1" i="0" u="none" strike="noStrike" kern="1200" cap="none" spc="0" normalizeH="0" baseline="0" noProof="0" dirty="0">
                <a:ln>
                  <a:noFill/>
                </a:ln>
                <a:solidFill>
                  <a:schemeClr val="tx1"/>
                </a:solidFill>
                <a:effectLst/>
                <a:uLnTx/>
                <a:uFillTx/>
                <a:latin typeface="Trebuchet MS" panose="020B0603020202020204"/>
                <a:ea typeface="+mj-ea"/>
                <a:cs typeface="+mj-cs"/>
              </a:rPr>
              <a:t>SLC9A3 </a:t>
            </a:r>
            <a:r>
              <a:rPr lang="en-CA" sz="3600" dirty="0">
                <a:solidFill>
                  <a:schemeClr val="tx1"/>
                </a:solidFill>
                <a:latin typeface="Trebuchet MS" panose="020B0603020202020204"/>
              </a:rPr>
              <a:t>have </a:t>
            </a:r>
            <a:r>
              <a:rPr lang="en-CA" sz="3600" b="1" dirty="0">
                <a:solidFill>
                  <a:schemeClr val="tx1"/>
                </a:solidFill>
                <a:latin typeface="Trebuchet MS" panose="020B0603020202020204"/>
              </a:rPr>
              <a:t>6.4% </a:t>
            </a:r>
            <a:r>
              <a:rPr lang="en-CA" sz="3600" dirty="0">
                <a:solidFill>
                  <a:schemeClr val="tx1"/>
                </a:solidFill>
                <a:latin typeface="Trebuchet MS" panose="020B0603020202020204"/>
              </a:rPr>
              <a:t>higher probability of developing </a:t>
            </a:r>
            <a:r>
              <a:rPr lang="en-CA" sz="3600" b="1" dirty="0">
                <a:solidFill>
                  <a:schemeClr val="tx1"/>
                </a:solidFill>
                <a:latin typeface="Trebuchet MS" panose="020B0603020202020204"/>
              </a:rPr>
              <a:t>Esophagitis, GERD and related disease. </a:t>
            </a:r>
          </a:p>
          <a:p>
            <a:pPr lvl="0" fontAlgn="auto">
              <a:spcAft>
                <a:spcPts val="1200"/>
              </a:spcAft>
              <a:defRPr/>
            </a:pPr>
            <a:r>
              <a:rPr lang="en-US" sz="3600" dirty="0">
                <a:solidFill>
                  <a:schemeClr val="tx1"/>
                </a:solidFill>
                <a:latin typeface="Trebuchet MS" panose="020B0603020202020204"/>
              </a:rPr>
              <a:t>	2. </a:t>
            </a:r>
            <a:r>
              <a:rPr lang="en-US" sz="3600" b="1" dirty="0">
                <a:solidFill>
                  <a:schemeClr val="tx1"/>
                </a:solidFill>
                <a:latin typeface="Trebuchet MS" panose="020B0603020202020204"/>
              </a:rPr>
              <a:t>Males</a:t>
            </a:r>
            <a:r>
              <a:rPr lang="en-US" sz="3600" dirty="0">
                <a:solidFill>
                  <a:schemeClr val="tx1"/>
                </a:solidFill>
                <a:latin typeface="Trebuchet MS" panose="020B0603020202020204"/>
              </a:rPr>
              <a:t> with </a:t>
            </a:r>
            <a:r>
              <a:rPr lang="en-US" sz="3600" b="1" dirty="0">
                <a:solidFill>
                  <a:schemeClr val="tx1"/>
                </a:solidFill>
                <a:latin typeface="Trebuchet MS" panose="020B0603020202020204"/>
              </a:rPr>
              <a:t>allele G </a:t>
            </a:r>
            <a:r>
              <a:rPr lang="en-US" sz="3600" dirty="0">
                <a:solidFill>
                  <a:schemeClr val="tx1"/>
                </a:solidFill>
                <a:latin typeface="Trebuchet MS" panose="020B0603020202020204"/>
              </a:rPr>
              <a:t>at SNP </a:t>
            </a:r>
            <a:r>
              <a:rPr lang="en-US" sz="3600" b="1" dirty="0">
                <a:solidFill>
                  <a:schemeClr val="tx1"/>
                </a:solidFill>
                <a:latin typeface="Trebuchet MS" panose="020B0603020202020204"/>
              </a:rPr>
              <a:t>rs5905176</a:t>
            </a:r>
            <a:r>
              <a:rPr lang="en-US" sz="3600" dirty="0">
                <a:solidFill>
                  <a:schemeClr val="tx1"/>
                </a:solidFill>
                <a:latin typeface="Trebuchet MS" panose="020B0603020202020204"/>
              </a:rPr>
              <a:t> of the gene </a:t>
            </a:r>
            <a:r>
              <a:rPr lang="en-US" sz="3600" b="1" dirty="0">
                <a:solidFill>
                  <a:schemeClr val="tx1"/>
                </a:solidFill>
                <a:latin typeface="Trebuchet MS" panose="020B0603020202020204"/>
              </a:rPr>
              <a:t>SLC6A14</a:t>
            </a:r>
            <a:r>
              <a:rPr lang="en-US" sz="3600" dirty="0">
                <a:solidFill>
                  <a:schemeClr val="tx1"/>
                </a:solidFill>
                <a:latin typeface="Trebuchet MS" panose="020B0603020202020204"/>
              </a:rPr>
              <a:t> were associated with having </a:t>
            </a:r>
            <a:r>
              <a:rPr lang="en-US" sz="3600" b="1" dirty="0">
                <a:solidFill>
                  <a:schemeClr val="tx1"/>
                </a:solidFill>
                <a:latin typeface="Trebuchet MS" panose="020B0603020202020204"/>
              </a:rPr>
              <a:t>68%</a:t>
            </a:r>
            <a:r>
              <a:rPr lang="en-US" sz="3600" dirty="0">
                <a:solidFill>
                  <a:schemeClr val="tx1"/>
                </a:solidFill>
                <a:latin typeface="Trebuchet MS" panose="020B0603020202020204"/>
              </a:rPr>
              <a:t> higher probability of developing </a:t>
            </a:r>
            <a:r>
              <a:rPr lang="en-US" sz="3600" b="1" dirty="0">
                <a:solidFill>
                  <a:schemeClr val="tx1"/>
                </a:solidFill>
                <a:latin typeface="Trebuchet MS" panose="020B0603020202020204"/>
              </a:rPr>
              <a:t>Urinary</a:t>
            </a:r>
            <a:r>
              <a:rPr lang="en-US" sz="3600" dirty="0">
                <a:solidFill>
                  <a:schemeClr val="tx1"/>
                </a:solidFill>
                <a:latin typeface="Trebuchet MS" panose="020B0603020202020204"/>
              </a:rPr>
              <a:t> </a:t>
            </a:r>
            <a:r>
              <a:rPr lang="en-US" sz="3600" b="1" dirty="0">
                <a:solidFill>
                  <a:schemeClr val="tx1"/>
                </a:solidFill>
                <a:latin typeface="Trebuchet MS" panose="020B0603020202020204"/>
              </a:rPr>
              <a:t>Obstruction</a:t>
            </a:r>
            <a:r>
              <a:rPr lang="en-US" sz="3600" dirty="0">
                <a:solidFill>
                  <a:schemeClr val="tx1"/>
                </a:solidFill>
                <a:latin typeface="Trebuchet MS" panose="020B0603020202020204"/>
              </a:rPr>
              <a:t>.</a:t>
            </a:r>
            <a:r>
              <a:rPr lang="en-US" sz="4000" dirty="0">
                <a:solidFill>
                  <a:schemeClr val="tx1"/>
                </a:solidFill>
                <a:latin typeface="Trebuchet MS" panose="020B0603020202020204"/>
              </a:rPr>
              <a:t> </a:t>
            </a:r>
            <a:r>
              <a:rPr lang="en-CA" sz="4000" dirty="0">
                <a:solidFill>
                  <a:schemeClr val="tx1"/>
                </a:solidFill>
                <a:latin typeface="Trebuchet MS" panose="020B0603020202020204"/>
              </a:rPr>
              <a:t>  </a:t>
            </a:r>
            <a:endParaRPr kumimoji="0" lang="en-US" sz="4000"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94" name="Text Placeholder 2">
            <a:extLst>
              <a:ext uri="{FF2B5EF4-FFF2-40B4-BE49-F238E27FC236}">
                <a16:creationId xmlns:a16="http://schemas.microsoft.com/office/drawing/2014/main" id="{05A21D84-3A9D-4129-A83D-DAF9427A4CDF}"/>
              </a:ext>
            </a:extLst>
          </p:cNvPr>
          <p:cNvSpPr txBox="1">
            <a:spLocks/>
          </p:cNvSpPr>
          <p:nvPr/>
        </p:nvSpPr>
        <p:spPr>
          <a:xfrm>
            <a:off x="845864" y="24407743"/>
            <a:ext cx="9578158" cy="2098392"/>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The 3 modifier genes of interest and the SNP’s (location of genetic variation) of interest : </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1) SLC26A9 (</a:t>
            </a:r>
            <a:r>
              <a:rPr kumimoji="0" lang="pt-BR"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Chromosome 1 - </a:t>
            </a: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SNP rs4077468 </a:t>
            </a:r>
            <a:r>
              <a:rPr kumimoji="0" lang="pt-BR"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Substitute SNP: rs4077469; r = 1</a:t>
            </a: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2) SLC6A14 (Chromosome X – SNP rs3788766 Substitute SNP: rs5905176; r = 0.770)</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3) SLC9A3 (Chromosome 5 – SNP rs57221529 Substitute SNP: rs17497684; r = 0.821)</a:t>
            </a:r>
          </a:p>
        </p:txBody>
      </p:sp>
      <p:pic>
        <p:nvPicPr>
          <p:cNvPr id="14" name="Picture 13">
            <a:extLst>
              <a:ext uri="{FF2B5EF4-FFF2-40B4-BE49-F238E27FC236}">
                <a16:creationId xmlns:a16="http://schemas.microsoft.com/office/drawing/2014/main" id="{664FF69D-F77A-4B82-9C10-A89529E6DBAE}"/>
              </a:ext>
            </a:extLst>
          </p:cNvPr>
          <p:cNvPicPr>
            <a:picLocks noChangeAspect="1"/>
          </p:cNvPicPr>
          <p:nvPr/>
        </p:nvPicPr>
        <p:blipFill>
          <a:blip r:embed="rId5"/>
          <a:stretch>
            <a:fillRect/>
          </a:stretch>
        </p:blipFill>
        <p:spPr>
          <a:xfrm>
            <a:off x="12111051" y="9579113"/>
            <a:ext cx="6888820" cy="3078660"/>
          </a:xfrm>
          <a:prstGeom prst="rect">
            <a:avLst/>
          </a:prstGeom>
        </p:spPr>
      </p:pic>
      <p:sp>
        <p:nvSpPr>
          <p:cNvPr id="95" name="Rectangle 94">
            <a:extLst>
              <a:ext uri="{FF2B5EF4-FFF2-40B4-BE49-F238E27FC236}">
                <a16:creationId xmlns:a16="http://schemas.microsoft.com/office/drawing/2014/main" id="{138DCD7E-ADF2-417A-96A0-9F6205AFBF72}"/>
              </a:ext>
            </a:extLst>
          </p:cNvPr>
          <p:cNvSpPr/>
          <p:nvPr/>
        </p:nvSpPr>
        <p:spPr>
          <a:xfrm>
            <a:off x="11333329" y="12933392"/>
            <a:ext cx="8957630" cy="523220"/>
          </a:xfrm>
          <a:prstGeom prst="rect">
            <a:avLst/>
          </a:prstGeom>
        </p:spPr>
        <p:txBody>
          <a:bodyPr wrap="square">
            <a:spAutoFit/>
          </a:bodyPr>
          <a:lstStyle/>
          <a:p>
            <a:pPr defTabSz="457200" fontAlgn="auto">
              <a:spcBef>
                <a:spcPts val="0"/>
              </a:spcBef>
              <a:spcAft>
                <a:spcPts val="0"/>
              </a:spcAft>
            </a:pPr>
            <a:r>
              <a:rPr lang="en-CA" sz="2800" u="sng" dirty="0">
                <a:ln w="0"/>
                <a:solidFill>
                  <a:prstClr val="black"/>
                </a:solidFill>
                <a:effectLst>
                  <a:outerShdw blurRad="38100" dist="19050" dir="2700000" algn="tl" rotWithShape="0">
                    <a:prstClr val="black">
                      <a:alpha val="40000"/>
                    </a:prstClr>
                  </a:outerShdw>
                </a:effectLst>
                <a:latin typeface="Trebuchet MS" panose="020B0603020202020204"/>
              </a:rPr>
              <a:t>Association</a:t>
            </a:r>
            <a:r>
              <a:rPr lang="en-CA" sz="2800" dirty="0">
                <a:ln w="0"/>
                <a:solidFill>
                  <a:prstClr val="black"/>
                </a:solidFill>
                <a:effectLst>
                  <a:outerShdw blurRad="38100" dist="19050" dir="2700000" algn="tl" rotWithShape="0">
                    <a:prstClr val="black">
                      <a:alpha val="40000"/>
                    </a:prstClr>
                  </a:outerShdw>
                </a:effectLst>
                <a:latin typeface="Trebuchet MS" panose="020B0603020202020204"/>
              </a:rPr>
              <a:t>: genotype (G) → all phenotypes (P’s)</a:t>
            </a:r>
          </a:p>
        </p:txBody>
      </p:sp>
      <p:sp>
        <p:nvSpPr>
          <p:cNvPr id="96" name="Title 5">
            <a:extLst>
              <a:ext uri="{FF2B5EF4-FFF2-40B4-BE49-F238E27FC236}">
                <a16:creationId xmlns:a16="http://schemas.microsoft.com/office/drawing/2014/main" id="{637C414F-1F78-4A22-ADE8-B9ED24D53CFB}"/>
              </a:ext>
            </a:extLst>
          </p:cNvPr>
          <p:cNvSpPr txBox="1">
            <a:spLocks/>
          </p:cNvSpPr>
          <p:nvPr/>
        </p:nvSpPr>
        <p:spPr>
          <a:xfrm>
            <a:off x="11530840" y="8244047"/>
            <a:ext cx="5345758" cy="13756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chemeClr val="tx2"/>
                </a:solidFill>
                <a:effectLst/>
                <a:uLnTx/>
                <a:uFillTx/>
                <a:latin typeface="Trebuchet MS" panose="020B0603020202020204"/>
                <a:ea typeface="+mj-ea"/>
                <a:cs typeface="+mj-cs"/>
              </a:rPr>
              <a:t>What is a </a:t>
            </a:r>
            <a:r>
              <a:rPr kumimoji="0" lang="en-US" sz="3600" b="0" i="0" u="none" strike="noStrike" kern="1200" cap="none" spc="0" normalizeH="0" baseline="0" noProof="0" dirty="0" err="1">
                <a:ln>
                  <a:noFill/>
                </a:ln>
                <a:solidFill>
                  <a:schemeClr val="tx2"/>
                </a:solidFill>
                <a:effectLst/>
                <a:uLnTx/>
                <a:uFillTx/>
                <a:latin typeface="Trebuchet MS" panose="020B0603020202020204"/>
                <a:ea typeface="+mj-ea"/>
                <a:cs typeface="+mj-cs"/>
              </a:rPr>
              <a:t>PheWAS</a:t>
            </a:r>
            <a:r>
              <a:rPr kumimoji="0" lang="en-US" sz="3600" b="0" i="0" u="none" strike="noStrike" kern="1200" cap="none" spc="0" normalizeH="0" baseline="0" noProof="0" dirty="0">
                <a:ln>
                  <a:noFill/>
                </a:ln>
                <a:solidFill>
                  <a:schemeClr val="tx2"/>
                </a:solidFill>
                <a:effectLst/>
                <a:uLnTx/>
                <a:uFillTx/>
                <a:latin typeface="Trebuchet MS" panose="020B0603020202020204"/>
                <a:ea typeface="+mj-ea"/>
                <a:cs typeface="+mj-cs"/>
              </a:rPr>
              <a:t>?</a:t>
            </a:r>
          </a:p>
          <a:p>
            <a:pPr marL="0" marR="0" lvl="0" indent="0" algn="l" defTabSz="457200" rtl="0" eaLnBrk="1" fontAlgn="auto" latinLnBrk="0" hangingPunct="1">
              <a:lnSpc>
                <a:spcPct val="100000"/>
              </a:lnSpc>
              <a:spcBef>
                <a:spcPct val="0"/>
              </a:spcBef>
              <a:spcAft>
                <a:spcPts val="0"/>
              </a:spcAft>
              <a:buClrTx/>
              <a:buSzTx/>
              <a:buFontTx/>
              <a:buNone/>
              <a:tabLst/>
              <a:defRPr/>
            </a:pPr>
            <a:r>
              <a:rPr lang="en-US" sz="2600" dirty="0">
                <a:solidFill>
                  <a:schemeClr val="tx2"/>
                </a:solidFill>
                <a:latin typeface="Trebuchet MS" panose="020B0603020202020204"/>
              </a:rPr>
              <a:t>Phenome-Wide Association Study</a:t>
            </a:r>
            <a:endParaRPr kumimoji="0" lang="en-US" sz="2600" b="0" i="0" u="none" strike="noStrike" kern="1200" cap="none" spc="0" normalizeH="0" baseline="0" noProof="0" dirty="0">
              <a:ln>
                <a:noFill/>
              </a:ln>
              <a:solidFill>
                <a:schemeClr val="tx2"/>
              </a:solidFill>
              <a:effectLst/>
              <a:uLnTx/>
              <a:uFillTx/>
              <a:latin typeface="Trebuchet MS" panose="020B0603020202020204"/>
              <a:ea typeface="+mj-ea"/>
              <a:cs typeface="+mj-cs"/>
            </a:endParaRPr>
          </a:p>
        </p:txBody>
      </p:sp>
      <p:sp>
        <p:nvSpPr>
          <p:cNvPr id="97" name="TextBox 96">
            <a:extLst>
              <a:ext uri="{FF2B5EF4-FFF2-40B4-BE49-F238E27FC236}">
                <a16:creationId xmlns:a16="http://schemas.microsoft.com/office/drawing/2014/main" id="{61F15E96-BC6D-42EC-9CB0-83BC132DCADB}"/>
              </a:ext>
            </a:extLst>
          </p:cNvPr>
          <p:cNvSpPr txBox="1"/>
          <p:nvPr/>
        </p:nvSpPr>
        <p:spPr>
          <a:xfrm>
            <a:off x="16270911" y="13482364"/>
            <a:ext cx="2728959" cy="923330"/>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(Different Physical Traits such as colour blindness or genetic diseases)</a:t>
            </a:r>
          </a:p>
        </p:txBody>
      </p:sp>
      <p:sp>
        <p:nvSpPr>
          <p:cNvPr id="98" name="TextBox 97">
            <a:extLst>
              <a:ext uri="{FF2B5EF4-FFF2-40B4-BE49-F238E27FC236}">
                <a16:creationId xmlns:a16="http://schemas.microsoft.com/office/drawing/2014/main" id="{B9643F5F-7965-4144-9405-CFA60E056347}"/>
              </a:ext>
            </a:extLst>
          </p:cNvPr>
          <p:cNvSpPr txBox="1"/>
          <p:nvPr/>
        </p:nvSpPr>
        <p:spPr>
          <a:xfrm>
            <a:off x="13139732" y="13726650"/>
            <a:ext cx="2728959" cy="369332"/>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(Variation in the gene)</a:t>
            </a:r>
          </a:p>
        </p:txBody>
      </p:sp>
      <p:sp>
        <p:nvSpPr>
          <p:cNvPr id="99" name="Content Placeholder 2">
            <a:extLst>
              <a:ext uri="{FF2B5EF4-FFF2-40B4-BE49-F238E27FC236}">
                <a16:creationId xmlns:a16="http://schemas.microsoft.com/office/drawing/2014/main" id="{F287CE2D-6A28-444F-BE48-65A3EF88D64E}"/>
              </a:ext>
            </a:extLst>
          </p:cNvPr>
          <p:cNvSpPr txBox="1">
            <a:spLocks/>
          </p:cNvSpPr>
          <p:nvPr/>
        </p:nvSpPr>
        <p:spPr>
          <a:xfrm>
            <a:off x="10603945" y="16654587"/>
            <a:ext cx="11238814" cy="5318189"/>
          </a:xfrm>
          <a:prstGeom prst="rect">
            <a:avLst/>
          </a:prstGeom>
          <a:ln>
            <a:solidFill>
              <a:sysClr val="window" lastClr="FFFFFF">
                <a:alpha val="0"/>
              </a:sysClr>
            </a:solidFill>
          </a:ln>
        </p:spPr>
        <p:txBody>
          <a:bodyPr vert="horz" lIns="91440" tIns="45720" rIns="91440" bIns="45720" rtlCol="0" anchor="t">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None/>
              <a:tabLst/>
              <a:defRPr/>
            </a:pP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Statistical Method: Additive Model for performing </a:t>
            </a:r>
            <a:r>
              <a:rPr kumimoji="0" lang="en-CA" sz="3000" b="1" i="0" u="sng"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PheWAS</a:t>
            </a: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342900" marR="0" lvl="0" indent="-34290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18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Logit( P(</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phenotype_i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 1) ) = SLC26A9_i + </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covariates_i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=1, …,</a:t>
            </a:r>
            <a:r>
              <a:rPr lang="en-CA" sz="2400" dirty="0">
                <a:solidFill>
                  <a:sysClr val="windowText" lastClr="000000">
                    <a:lumMod val="75000"/>
                    <a:lumOff val="25000"/>
                  </a:sysClr>
                </a:solidFill>
                <a:latin typeface="Trebuchet MS" panose="020B0603020202020204"/>
              </a:rPr>
              <a:t> 264,000</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individual</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457200" marR="0" lvl="1" indent="0" algn="l" defTabSz="457200" rtl="0" eaLnBrk="1" fontAlgn="auto" latinLnBrk="0" hangingPunct="1">
              <a:lnSpc>
                <a:spcPct val="120000"/>
              </a:lnSpc>
              <a:spcBef>
                <a:spcPts val="1000"/>
              </a:spcBef>
              <a:spcAft>
                <a:spcPts val="0"/>
              </a:spcAft>
              <a:buClr>
                <a:srgbClr val="5FCBEF"/>
              </a:buClr>
              <a:buSzPct val="80000"/>
              <a:buFont typeface="Wingdings 3" charset="2"/>
              <a:buNone/>
              <a:tabLst/>
              <a:defRPr/>
            </a:pPr>
            <a:r>
              <a:rPr kumimoji="0" lang="en-CA" sz="22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0  if RS4077468_AA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Phenotype_i</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SLC26A9 =        1  if RS4077468_AT</a:t>
            </a:r>
          </a:p>
          <a:p>
            <a:pPr marL="457200" marR="0" lvl="1"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2  if RS4077468_TT</a:t>
            </a:r>
          </a:p>
          <a:p>
            <a:pPr marL="457200" marR="0" lvl="1"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Perform adjusted and unadjusted logistic regression.</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Adjusted for covariates: Age, age-squared and sex.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US" sz="1800" b="0" i="0" u="none" strike="noStrike" kern="1200" cap="none" spc="0" normalizeH="0" baseline="0" noProof="0" dirty="0">
              <a:ln>
                <a:noFill/>
              </a:ln>
              <a:solidFill>
                <a:srgbClr val="2C3C43"/>
              </a:solidFill>
              <a:effectLst/>
              <a:uLnTx/>
              <a:uFillTx/>
              <a:latin typeface="Trebuchet MS" panose="020B0603020202020204"/>
              <a:ea typeface="+mn-ea"/>
              <a:cs typeface="+mn-cs"/>
            </a:endParaRPr>
          </a:p>
          <a:p>
            <a:pPr marL="0" marR="0" lvl="0" indent="0" algn="l" defTabSz="457200" rtl="0" eaLnBrk="1" fontAlgn="auto" latinLnBrk="0" hangingPunct="1">
              <a:lnSpc>
                <a:spcPct val="100000"/>
              </a:lnSpc>
              <a:spcBef>
                <a:spcPts val="1000"/>
              </a:spcBef>
              <a:spcAft>
                <a:spcPts val="0"/>
              </a:spcAft>
              <a:buClr>
                <a:srgbClr val="5FCBEF"/>
              </a:buClr>
              <a:buSzPct val="80000"/>
              <a:buNone/>
              <a:tabLst/>
              <a:defRPr/>
            </a:pP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Software: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R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PheWAS</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package from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github</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and PLINK.</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Linux environment for high performance computing. </a:t>
            </a:r>
            <a:endParaRPr kumimoji="0" lang="en-US"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342900" marR="0" lvl="0" indent="-34290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p:txBody>
      </p:sp>
      <p:sp>
        <p:nvSpPr>
          <p:cNvPr id="100" name="Left Brace 99">
            <a:extLst>
              <a:ext uri="{FF2B5EF4-FFF2-40B4-BE49-F238E27FC236}">
                <a16:creationId xmlns:a16="http://schemas.microsoft.com/office/drawing/2014/main" id="{5327872A-496D-405C-8ADA-4AFFCCB02442}"/>
              </a:ext>
            </a:extLst>
          </p:cNvPr>
          <p:cNvSpPr/>
          <p:nvPr/>
        </p:nvSpPr>
        <p:spPr>
          <a:xfrm>
            <a:off x="18510340" y="18200417"/>
            <a:ext cx="484450" cy="993124"/>
          </a:xfrm>
          <a:prstGeom prst="leftBrace">
            <a:avLst/>
          </a:prstGeom>
          <a:noFill/>
          <a:ln w="19050" cap="rnd" cmpd="sng" algn="ctr">
            <a:solidFill>
              <a:sysClr val="windowText" lastClr="000000"/>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dirty="0">
              <a:ln>
                <a:noFill/>
              </a:ln>
              <a:solidFill>
                <a:prstClr val="black"/>
              </a:solidFill>
              <a:effectLst/>
              <a:uLnTx/>
              <a:uFillTx/>
              <a:latin typeface="Trebuchet MS" panose="020B0603020202020204"/>
              <a:ea typeface="+mn-ea"/>
              <a:cs typeface="+mn-cs"/>
            </a:endParaRPr>
          </a:p>
        </p:txBody>
      </p:sp>
      <p:sp>
        <p:nvSpPr>
          <p:cNvPr id="101" name="Left Brace 100">
            <a:extLst>
              <a:ext uri="{FF2B5EF4-FFF2-40B4-BE49-F238E27FC236}">
                <a16:creationId xmlns:a16="http://schemas.microsoft.com/office/drawing/2014/main" id="{6D18C92E-CF74-4029-975D-7AFE24AA374D}"/>
              </a:ext>
            </a:extLst>
          </p:cNvPr>
          <p:cNvSpPr/>
          <p:nvPr/>
        </p:nvSpPr>
        <p:spPr>
          <a:xfrm>
            <a:off x="12937717" y="18404091"/>
            <a:ext cx="227641" cy="595603"/>
          </a:xfrm>
          <a:prstGeom prst="leftBrace">
            <a:avLst/>
          </a:prstGeom>
          <a:noFill/>
          <a:ln w="19050" cap="rnd" cmpd="sng" algn="ctr">
            <a:solidFill>
              <a:sysClr val="windowText" lastClr="000000"/>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dirty="0">
              <a:ln>
                <a:noFill/>
              </a:ln>
              <a:solidFill>
                <a:prstClr val="black"/>
              </a:solidFill>
              <a:effectLst/>
              <a:uLnTx/>
              <a:uFillTx/>
              <a:latin typeface="Trebuchet MS" panose="020B0603020202020204"/>
              <a:ea typeface="+mn-ea"/>
              <a:cs typeface="+mn-cs"/>
            </a:endParaRPr>
          </a:p>
        </p:txBody>
      </p:sp>
      <p:cxnSp>
        <p:nvCxnSpPr>
          <p:cNvPr id="121" name="Straight Arrow Connector 120">
            <a:extLst>
              <a:ext uri="{FF2B5EF4-FFF2-40B4-BE49-F238E27FC236}">
                <a16:creationId xmlns:a16="http://schemas.microsoft.com/office/drawing/2014/main" id="{A1FDC154-502D-472E-A1F2-DBF5A203DF7E}"/>
              </a:ext>
            </a:extLst>
          </p:cNvPr>
          <p:cNvCxnSpPr>
            <a:cxnSpLocks/>
          </p:cNvCxnSpPr>
          <p:nvPr/>
        </p:nvCxnSpPr>
        <p:spPr>
          <a:xfrm flipH="1" flipV="1">
            <a:off x="40803748" y="21357675"/>
            <a:ext cx="342110" cy="2379834"/>
          </a:xfrm>
          <a:prstGeom prst="straightConnector1">
            <a:avLst/>
          </a:prstGeom>
          <a:noFill/>
          <a:ln w="12700" cap="rnd" cmpd="sng" algn="ctr">
            <a:solidFill>
              <a:srgbClr val="5FCBEF"/>
            </a:solidFill>
            <a:prstDash val="solid"/>
            <a:tailEnd type="triangle"/>
          </a:ln>
          <a:effectLst/>
        </p:spPr>
      </p:cxnSp>
      <p:sp>
        <p:nvSpPr>
          <p:cNvPr id="122" name="TextBox 121">
            <a:extLst>
              <a:ext uri="{FF2B5EF4-FFF2-40B4-BE49-F238E27FC236}">
                <a16:creationId xmlns:a16="http://schemas.microsoft.com/office/drawing/2014/main" id="{7A09ED1C-3FB9-4BCD-B3D7-F9DF12E881C3}"/>
              </a:ext>
            </a:extLst>
          </p:cNvPr>
          <p:cNvSpPr txBox="1"/>
          <p:nvPr/>
        </p:nvSpPr>
        <p:spPr>
          <a:xfrm>
            <a:off x="806208" y="28802939"/>
            <a:ext cx="1813560" cy="1200329"/>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SNP: Variation at a particular  location of  a Gene. </a:t>
            </a:r>
          </a:p>
        </p:txBody>
      </p:sp>
      <p:sp>
        <p:nvSpPr>
          <p:cNvPr id="123" name="Title 1">
            <a:extLst>
              <a:ext uri="{FF2B5EF4-FFF2-40B4-BE49-F238E27FC236}">
                <a16:creationId xmlns:a16="http://schemas.microsoft.com/office/drawing/2014/main" id="{1DAF723C-90DD-4EF5-9395-1D6251571E5D}"/>
              </a:ext>
            </a:extLst>
          </p:cNvPr>
          <p:cNvSpPr txBox="1">
            <a:spLocks/>
          </p:cNvSpPr>
          <p:nvPr/>
        </p:nvSpPr>
        <p:spPr>
          <a:xfrm>
            <a:off x="741176" y="14844780"/>
            <a:ext cx="9869474" cy="2413398"/>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CA" sz="4000" b="1" dirty="0">
                <a:solidFill>
                  <a:schemeClr val="tx1"/>
                </a:solidFill>
                <a:latin typeface="Trebuchet MS" panose="020B0603020202020204"/>
              </a:rPr>
              <a:t>Method</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200" b="1" i="0" strike="noStrike" kern="1200" cap="none" spc="0" normalizeH="0" baseline="0" noProof="0" dirty="0">
                <a:ln>
                  <a:noFill/>
                </a:ln>
                <a:solidFill>
                  <a:schemeClr val="tx1"/>
                </a:solidFill>
                <a:effectLst/>
                <a:uLnTx/>
                <a:uFillTx/>
                <a:latin typeface="Trebuchet MS" panose="020B0603020202020204"/>
                <a:ea typeface="+mj-ea"/>
                <a:cs typeface="+mj-cs"/>
              </a:rPr>
              <a:t>S</a:t>
            </a:r>
            <a:r>
              <a:rPr lang="en-CA" sz="3200" dirty="0">
                <a:solidFill>
                  <a:schemeClr val="tx1"/>
                </a:solidFill>
                <a:latin typeface="Trebuchet MS" panose="020B0603020202020204"/>
              </a:rPr>
              <a:t>ample size after QC steps ~</a:t>
            </a:r>
            <a:r>
              <a:rPr lang="en-CA" sz="3600" b="1" dirty="0">
                <a:solidFill>
                  <a:schemeClr val="tx1"/>
                </a:solidFill>
                <a:latin typeface="Trebuchet MS" panose="020B0603020202020204"/>
              </a:rPr>
              <a:t>264,000 </a:t>
            </a:r>
            <a:r>
              <a:rPr lang="en-CA" sz="3600" dirty="0">
                <a:solidFill>
                  <a:schemeClr val="tx1"/>
                </a:solidFill>
                <a:latin typeface="Trebuchet MS" panose="020B0603020202020204"/>
              </a:rPr>
              <a:t>unrelated individuals</a:t>
            </a:r>
            <a:r>
              <a:rPr lang="en-CA" sz="3200" dirty="0">
                <a:solidFill>
                  <a:schemeClr val="tx1"/>
                </a:solidFill>
                <a:latin typeface="Trebuchet MS" panose="020B0603020202020204"/>
              </a:rPr>
              <a:t>. </a:t>
            </a:r>
          </a:p>
          <a:p>
            <a:pPr marL="0" marR="0" lvl="0" indent="0" algn="l" defTabSz="457200" rtl="0" eaLnBrk="1" fontAlgn="auto" latinLnBrk="0" hangingPunct="1">
              <a:lnSpc>
                <a:spcPct val="100000"/>
              </a:lnSpc>
              <a:spcBef>
                <a:spcPct val="0"/>
              </a:spcBef>
              <a:spcAft>
                <a:spcPts val="0"/>
              </a:spcAft>
              <a:buClrTx/>
              <a:buSzTx/>
              <a:buFontTx/>
              <a:buNone/>
              <a:tabLst/>
              <a:defRPr/>
            </a:pPr>
            <a:r>
              <a:rPr lang="en-CA" sz="3200" dirty="0">
                <a:solidFill>
                  <a:schemeClr val="tx1"/>
                </a:solidFill>
                <a:latin typeface="Trebuchet MS" panose="020B0603020202020204"/>
              </a:rPr>
              <a:t>Used </a:t>
            </a:r>
            <a:r>
              <a:rPr lang="en-CA" sz="3600" b="1" dirty="0" err="1">
                <a:solidFill>
                  <a:schemeClr val="tx1"/>
                </a:solidFill>
                <a:latin typeface="Trebuchet MS" panose="020B0603020202020204"/>
              </a:rPr>
              <a:t>UKBiobank</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data</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(~500,000 individuals).  </a:t>
            </a:r>
            <a:r>
              <a:rPr lang="en-CA" sz="3600" b="1" dirty="0" err="1">
                <a:solidFill>
                  <a:schemeClr val="tx1"/>
                </a:solidFill>
                <a:latin typeface="Trebuchet MS" panose="020B0603020202020204"/>
              </a:rPr>
              <a:t>PheWAS</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method used to find associations.  </a:t>
            </a:r>
            <a:endParaRPr kumimoji="0" lang="en-US" sz="3600" b="1"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124" name="TextBox 123">
            <a:extLst>
              <a:ext uri="{FF2B5EF4-FFF2-40B4-BE49-F238E27FC236}">
                <a16:creationId xmlns:a16="http://schemas.microsoft.com/office/drawing/2014/main" id="{7E1E7E6D-0E78-4BFF-A71D-3EA8182F439E}"/>
              </a:ext>
            </a:extLst>
          </p:cNvPr>
          <p:cNvSpPr txBox="1"/>
          <p:nvPr/>
        </p:nvSpPr>
        <p:spPr>
          <a:xfrm>
            <a:off x="10557981" y="22299584"/>
            <a:ext cx="6518892" cy="400110"/>
          </a:xfrm>
          <a:prstGeom prst="rect">
            <a:avLst/>
          </a:prstGeom>
          <a:noFill/>
        </p:spPr>
        <p:txBody>
          <a:bodyPr wrap="square" rtlCol="0">
            <a:spAutoFit/>
          </a:bodyPr>
          <a:lstStyle/>
          <a:p>
            <a:r>
              <a:rPr lang="en-CA" sz="2000" b="1" u="sng" dirty="0"/>
              <a:t>2.2 DATA &amp; QC STEPS</a:t>
            </a:r>
          </a:p>
        </p:txBody>
      </p:sp>
      <p:sp>
        <p:nvSpPr>
          <p:cNvPr id="125" name="Text Placeholder 2">
            <a:extLst>
              <a:ext uri="{FF2B5EF4-FFF2-40B4-BE49-F238E27FC236}">
                <a16:creationId xmlns:a16="http://schemas.microsoft.com/office/drawing/2014/main" id="{B74DBEBA-FD54-4C77-9696-7A31D4143189}"/>
              </a:ext>
            </a:extLst>
          </p:cNvPr>
          <p:cNvSpPr txBox="1">
            <a:spLocks/>
          </p:cNvSpPr>
          <p:nvPr/>
        </p:nvSpPr>
        <p:spPr>
          <a:xfrm>
            <a:off x="11512002" y="14469809"/>
            <a:ext cx="9842807" cy="2267097"/>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342900" indent="-342900" fontAlgn="auto">
              <a:buClr>
                <a:srgbClr val="5FCBEF"/>
              </a:buClr>
              <a:buSzPct val="100000"/>
              <a:buFont typeface="Wingdings" panose="05000000000000000000" pitchFamily="2" charset="2"/>
              <a:buChar char="v"/>
              <a:defRPr/>
            </a:pPr>
            <a:r>
              <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The </a:t>
            </a:r>
            <a:r>
              <a:rPr kumimoji="0" lang="en-CA" sz="2000" b="0" i="0" u="none" strike="sng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our</a:t>
            </a:r>
            <a:r>
              <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data had 1511 phenotypes</a:t>
            </a:r>
            <a:r>
              <a:rPr lang="en-CA" sz="2000" dirty="0">
                <a:solidFill>
                  <a:sysClr val="windowText" lastClr="000000">
                    <a:lumMod val="75000"/>
                    <a:lumOff val="25000"/>
                  </a:sysClr>
                </a:solidFill>
                <a:latin typeface="Trebuchet MS" panose="020B0603020202020204"/>
              </a:rPr>
              <a:t>. </a:t>
            </a: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Wingdings" panose="05000000000000000000" pitchFamily="2" charset="2"/>
              <a:buChar char="v"/>
              <a:tabLst/>
              <a:defRPr/>
            </a:pPr>
            <a:r>
              <a:rPr lang="en-CA" sz="2000" dirty="0">
                <a:solidFill>
                  <a:sysClr val="windowText" lastClr="000000">
                    <a:lumMod val="75000"/>
                    <a:lumOff val="25000"/>
                  </a:sysClr>
                </a:solidFill>
                <a:latin typeface="Trebuchet MS" panose="020B0603020202020204"/>
              </a:rPr>
              <a:t>ICD10 data codes from participants’ electronic health recode data was mapped to phenotypes using the </a:t>
            </a:r>
            <a:r>
              <a:rPr lang="en-CA" sz="2000" dirty="0" err="1">
                <a:solidFill>
                  <a:sysClr val="windowText" lastClr="000000">
                    <a:lumMod val="75000"/>
                    <a:lumOff val="25000"/>
                  </a:sysClr>
                </a:solidFill>
                <a:latin typeface="Trebuchet MS" panose="020B0603020202020204"/>
              </a:rPr>
              <a:t>PheCode</a:t>
            </a:r>
            <a:r>
              <a:rPr lang="en-CA" sz="2000" dirty="0">
                <a:solidFill>
                  <a:sysClr val="windowText" lastClr="000000">
                    <a:lumMod val="75000"/>
                    <a:lumOff val="25000"/>
                  </a:sysClr>
                </a:solidFill>
                <a:latin typeface="Trebuchet MS" panose="020B0603020202020204"/>
              </a:rPr>
              <a:t> system codes </a:t>
            </a:r>
            <a:r>
              <a:rPr lang="en-CA" sz="2000" strike="sngStrike" dirty="0">
                <a:solidFill>
                  <a:sysClr val="windowText" lastClr="000000">
                    <a:lumMod val="75000"/>
                    <a:lumOff val="25000"/>
                  </a:sysClr>
                </a:solidFill>
                <a:latin typeface="Trebuchet MS" panose="020B0603020202020204"/>
              </a:rPr>
              <a:t>which has been validated through reproducing many well known genetic associations</a:t>
            </a:r>
            <a:r>
              <a:rPr lang="en-CA" sz="2000" dirty="0">
                <a:solidFill>
                  <a:sysClr val="windowText" lastClr="000000">
                    <a:lumMod val="75000"/>
                    <a:lumOff val="25000"/>
                  </a:sysClr>
                </a:solidFill>
                <a:latin typeface="Trebuchet MS" panose="020B0603020202020204"/>
              </a:rPr>
              <a:t>. </a:t>
            </a:r>
            <a:r>
              <a:rPr lang="en-CA" sz="2000" dirty="0">
                <a:solidFill>
                  <a:sysClr val="windowText" lastClr="000000">
                    <a:lumMod val="75000"/>
                    <a:lumOff val="25000"/>
                  </a:sysClr>
                </a:solidFill>
                <a:highlight>
                  <a:srgbClr val="FFFF00"/>
                </a:highlight>
                <a:latin typeface="Trebuchet MS" panose="020B0603020202020204"/>
              </a:rPr>
              <a:t>The </a:t>
            </a:r>
            <a:r>
              <a:rPr lang="en-CA" sz="2000" dirty="0" err="1">
                <a:solidFill>
                  <a:sysClr val="windowText" lastClr="000000">
                    <a:lumMod val="75000"/>
                    <a:lumOff val="25000"/>
                  </a:sysClr>
                </a:solidFill>
                <a:highlight>
                  <a:srgbClr val="FFFF00"/>
                </a:highlight>
                <a:latin typeface="Trebuchet MS" panose="020B0603020202020204"/>
              </a:rPr>
              <a:t>phecode</a:t>
            </a:r>
            <a:r>
              <a:rPr lang="en-CA" sz="2000" dirty="0">
                <a:solidFill>
                  <a:sysClr val="windowText" lastClr="000000">
                    <a:lumMod val="75000"/>
                    <a:lumOff val="25000"/>
                  </a:sysClr>
                </a:solidFill>
                <a:highlight>
                  <a:srgbClr val="FFFF00"/>
                </a:highlight>
                <a:latin typeface="Trebuchet MS" panose="020B0603020202020204"/>
              </a:rPr>
              <a:t> mapping was done through collaboration with </a:t>
            </a:r>
            <a:endParaRPr kumimoji="0" lang="en-CA" sz="2000" b="0" i="0" u="none" strike="noStrike" kern="1200" cap="none" spc="0" normalizeH="0" baseline="0" noProof="0" dirty="0">
              <a:ln>
                <a:noFill/>
              </a:ln>
              <a:solidFill>
                <a:sysClr val="windowText" lastClr="000000">
                  <a:lumMod val="75000"/>
                  <a:lumOff val="25000"/>
                </a:sysClr>
              </a:solidFill>
              <a:effectLst/>
              <a:highlight>
                <a:srgbClr val="FFFF00"/>
              </a:highlight>
              <a:uLnTx/>
              <a:uFillTx/>
              <a:latin typeface="Trebuchet MS" panose="020B0603020202020204"/>
              <a:ea typeface="+mn-ea"/>
              <a:cs typeface="+mn-cs"/>
            </a:endParaRPr>
          </a:p>
        </p:txBody>
      </p:sp>
      <p:sp>
        <p:nvSpPr>
          <p:cNvPr id="126" name="Text Placeholder 2">
            <a:extLst>
              <a:ext uri="{FF2B5EF4-FFF2-40B4-BE49-F238E27FC236}">
                <a16:creationId xmlns:a16="http://schemas.microsoft.com/office/drawing/2014/main" id="{734FD8E4-23E7-4B86-B469-504404109132}"/>
              </a:ext>
            </a:extLst>
          </p:cNvPr>
          <p:cNvSpPr txBox="1">
            <a:spLocks/>
          </p:cNvSpPr>
          <p:nvPr/>
        </p:nvSpPr>
        <p:spPr>
          <a:xfrm>
            <a:off x="10738163" y="22777400"/>
            <a:ext cx="10666384" cy="3967800"/>
          </a:xfrm>
          <a:prstGeom prst="rect">
            <a:avLst/>
          </a:prstGeom>
        </p:spPr>
        <p:txBody>
          <a:bodyPr vert="horz" lIns="91440" tIns="45720" rIns="91440" bIns="45720" rtlCol="0" anchor="ctr">
            <a:normAutofit fontScale="700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31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Data</a:t>
            </a:r>
            <a:r>
              <a:rPr kumimoji="0" lang="en-CA" sz="33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Approximately 500,000 people aged between 40-69 years in 2006-2010 from across the country (Mainly England, Scotland and Wales).</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All participants volunteered to provide their genetic data: Genotype data (100GB): between 500,000 to 1 million SNPs per person.</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Individual’s national health records have also been linked with their baseline and genotypic data.</a:t>
            </a:r>
          </a:p>
          <a:p>
            <a:pPr marL="342900" indent="-342900" fontAlgn="auto">
              <a:spcAft>
                <a:spcPts val="800"/>
              </a:spcAft>
              <a:buClr>
                <a:srgbClr val="5FCBEF"/>
              </a:buClr>
              <a:buSzPct val="100000"/>
              <a:buFont typeface="+mj-lt"/>
              <a:buAutoNum type="arabicParenR"/>
              <a:defRPr/>
            </a:pPr>
            <a:r>
              <a:rPr lang="en-CA" sz="2600" dirty="0">
                <a:latin typeface="Trebuchet MS" panose="020B0603020202020204" pitchFamily="34" charset="0"/>
              </a:rPr>
              <a:t>The SNP’s of interest were not genotyped for a high number of individuals (hence were missing). Therefore, instead of imputing them we chose to substitute them with SNP’s that were genotyped and had high </a:t>
            </a:r>
            <a:r>
              <a:rPr lang="en-CA" sz="2600" dirty="0" err="1">
                <a:latin typeface="Trebuchet MS" panose="020B0603020202020204" pitchFamily="34" charset="0"/>
              </a:rPr>
              <a:t>pe</a:t>
            </a:r>
            <a:r>
              <a:rPr lang="en-CA" sz="2600" dirty="0" err="1">
                <a:solidFill>
                  <a:srgbClr val="FF0000"/>
                </a:solidFill>
                <a:latin typeface="Trebuchet MS" panose="020B0603020202020204" pitchFamily="34" charset="0"/>
              </a:rPr>
              <a:t>a</a:t>
            </a:r>
            <a:r>
              <a:rPr lang="en-CA" sz="2600" dirty="0" err="1">
                <a:latin typeface="Trebuchet MS" panose="020B0603020202020204" pitchFamily="34" charset="0"/>
              </a:rPr>
              <a:t>rson</a:t>
            </a:r>
            <a:r>
              <a:rPr lang="en-CA" sz="2600" dirty="0">
                <a:latin typeface="Trebuchet MS" panose="020B0603020202020204" pitchFamily="34" charset="0"/>
              </a:rPr>
              <a:t> correlation (r &gt; 0.7) as identified in section 1.2. </a:t>
            </a:r>
            <a:endPar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mj-lt"/>
              <a:buAutoNum type="arabicParenR"/>
              <a:tabLst/>
              <a:defRPr/>
            </a:pPr>
            <a:r>
              <a:rPr lang="en-CA" sz="2600" dirty="0"/>
              <a:t>Final data set for </a:t>
            </a:r>
            <a:r>
              <a:rPr lang="en-CA" sz="2600" b="1" i="1" u="sng" dirty="0"/>
              <a:t>SLC9A3</a:t>
            </a:r>
            <a:r>
              <a:rPr lang="en-CA" sz="2600" b="1" i="1" dirty="0"/>
              <a:t>, </a:t>
            </a:r>
            <a:r>
              <a:rPr lang="en-CA" sz="2600" b="1" i="1" u="sng" dirty="0"/>
              <a:t>SLC26A9</a:t>
            </a:r>
            <a:r>
              <a:rPr lang="en-CA" sz="2600" dirty="0"/>
              <a:t> and </a:t>
            </a:r>
            <a:r>
              <a:rPr lang="en-CA" sz="2600" b="1" i="1" u="sng" dirty="0"/>
              <a:t>SLC6A14</a:t>
            </a:r>
            <a:r>
              <a:rPr lang="en-CA" sz="2600" dirty="0"/>
              <a:t> had individuals </a:t>
            </a:r>
            <a:r>
              <a:rPr lang="en-CA" sz="2600" dirty="0">
                <a:solidFill>
                  <a:srgbClr val="FF0000"/>
                </a:solidFill>
              </a:rPr>
              <a:t>n=</a:t>
            </a:r>
            <a:r>
              <a:rPr lang="en-CA" sz="2600" dirty="0"/>
              <a:t> </a:t>
            </a:r>
            <a:r>
              <a:rPr lang="en-CA" sz="2600" b="1" u="sng" dirty="0"/>
              <a:t>262,923</a:t>
            </a:r>
            <a:r>
              <a:rPr lang="en-CA" sz="2600" b="1" dirty="0"/>
              <a:t>,  </a:t>
            </a:r>
            <a:r>
              <a:rPr lang="en-CA" sz="2600" b="1" u="sng" dirty="0"/>
              <a:t>261,655</a:t>
            </a:r>
            <a:r>
              <a:rPr lang="en-CA" sz="2600" b="1" dirty="0"/>
              <a:t> &amp;</a:t>
            </a:r>
            <a:r>
              <a:rPr lang="en-CA" sz="2600" dirty="0"/>
              <a:t> </a:t>
            </a:r>
            <a:r>
              <a:rPr lang="en-CA" sz="2600" b="1" u="sng" dirty="0"/>
              <a:t>117,398</a:t>
            </a:r>
            <a:r>
              <a:rPr lang="en-CA" sz="2600" dirty="0"/>
              <a:t>, respectively. </a:t>
            </a: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mj-lt"/>
              <a:buAutoNum type="arabicParenR"/>
              <a:tabLst/>
              <a:defRPr/>
            </a:pPr>
            <a:endPar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p:txBody>
      </p:sp>
      <p:sp>
        <p:nvSpPr>
          <p:cNvPr id="127" name="Text Placeholder 2">
            <a:extLst>
              <a:ext uri="{FF2B5EF4-FFF2-40B4-BE49-F238E27FC236}">
                <a16:creationId xmlns:a16="http://schemas.microsoft.com/office/drawing/2014/main" id="{77603300-E983-4E72-A843-1C95229EC29F}"/>
              </a:ext>
            </a:extLst>
          </p:cNvPr>
          <p:cNvSpPr txBox="1">
            <a:spLocks/>
          </p:cNvSpPr>
          <p:nvPr/>
        </p:nvSpPr>
        <p:spPr>
          <a:xfrm>
            <a:off x="10517028" y="26643521"/>
            <a:ext cx="11108655" cy="593056"/>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24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Quality Control Steps: </a:t>
            </a:r>
          </a:p>
        </p:txBody>
      </p:sp>
      <p:sp>
        <p:nvSpPr>
          <p:cNvPr id="128" name="TextBox 127">
            <a:extLst>
              <a:ext uri="{FF2B5EF4-FFF2-40B4-BE49-F238E27FC236}">
                <a16:creationId xmlns:a16="http://schemas.microsoft.com/office/drawing/2014/main" id="{AB180E7C-6B03-4FC2-9BB1-C464B0609687}"/>
              </a:ext>
            </a:extLst>
          </p:cNvPr>
          <p:cNvSpPr txBox="1"/>
          <p:nvPr/>
        </p:nvSpPr>
        <p:spPr>
          <a:xfrm>
            <a:off x="11597775" y="7840835"/>
            <a:ext cx="6518892" cy="400110"/>
          </a:xfrm>
          <a:prstGeom prst="rect">
            <a:avLst/>
          </a:prstGeom>
          <a:noFill/>
        </p:spPr>
        <p:txBody>
          <a:bodyPr wrap="square" rtlCol="0">
            <a:spAutoFit/>
          </a:bodyPr>
          <a:lstStyle/>
          <a:p>
            <a:r>
              <a:rPr lang="en-CA" sz="2000" b="1" u="sng" dirty="0"/>
              <a:t>2.1 STATISTICAL METHOD &amp; SOFTWARE</a:t>
            </a:r>
          </a:p>
        </p:txBody>
      </p:sp>
      <p:sp>
        <p:nvSpPr>
          <p:cNvPr id="11" name="TextBox 10">
            <a:extLst>
              <a:ext uri="{FF2B5EF4-FFF2-40B4-BE49-F238E27FC236}">
                <a16:creationId xmlns:a16="http://schemas.microsoft.com/office/drawing/2014/main" id="{2F951E02-FFB8-4875-9513-2EAC91FAEBF3}"/>
              </a:ext>
            </a:extLst>
          </p:cNvPr>
          <p:cNvSpPr txBox="1"/>
          <p:nvPr/>
        </p:nvSpPr>
        <p:spPr>
          <a:xfrm>
            <a:off x="13151731" y="18274705"/>
            <a:ext cx="3886200" cy="76944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rPr>
              <a:t>0  if do not have phenotype </a:t>
            </a:r>
            <a:r>
              <a:rPr kumimoji="0" lang="en-CA" sz="2200" b="0" i="0" u="none" strike="noStrike" kern="0" cap="none" spc="0" normalizeH="0" baseline="0" noProof="0" dirty="0" err="1">
                <a:ln>
                  <a:noFill/>
                </a:ln>
                <a:solidFill>
                  <a:prstClr val="black"/>
                </a:solidFill>
                <a:effectLst/>
                <a:uLnTx/>
                <a:uFillTx/>
                <a:latin typeface="Trebuchet MS" panose="020B0603020202020204"/>
                <a:ea typeface="+mn-ea"/>
                <a:cs typeface="Arial"/>
              </a:rPr>
              <a:t>i</a:t>
            </a:r>
            <a:endPar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rPr>
              <a:t>1  if have phenotype </a:t>
            </a:r>
            <a:r>
              <a:rPr kumimoji="0" lang="en-CA" sz="2200" b="0" i="0" u="none" strike="noStrike" kern="0" cap="none" spc="0" normalizeH="0" baseline="0" noProof="0" dirty="0" err="1">
                <a:ln>
                  <a:noFill/>
                </a:ln>
                <a:solidFill>
                  <a:prstClr val="black"/>
                </a:solidFill>
                <a:effectLst/>
                <a:uLnTx/>
                <a:uFillTx/>
                <a:latin typeface="Trebuchet MS" panose="020B0603020202020204"/>
                <a:ea typeface="+mn-ea"/>
                <a:cs typeface="Arial"/>
              </a:rPr>
              <a:t>i</a:t>
            </a:r>
            <a:endPar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endParaRPr>
          </a:p>
        </p:txBody>
      </p:sp>
      <p:sp>
        <p:nvSpPr>
          <p:cNvPr id="15" name="Rectangle 14">
            <a:extLst>
              <a:ext uri="{FF2B5EF4-FFF2-40B4-BE49-F238E27FC236}">
                <a16:creationId xmlns:a16="http://schemas.microsoft.com/office/drawing/2014/main" id="{65973BDF-758F-4AF5-9901-98E343327F05}"/>
              </a:ext>
            </a:extLst>
          </p:cNvPr>
          <p:cNvSpPr/>
          <p:nvPr/>
        </p:nvSpPr>
        <p:spPr bwMode="auto">
          <a:xfrm>
            <a:off x="12068322" y="9905334"/>
            <a:ext cx="306663" cy="30553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CA" sz="4500" b="0" i="0" u="none" strike="noStrike" cap="none" normalizeH="0" baseline="0">
              <a:ln>
                <a:noFill/>
              </a:ln>
              <a:solidFill>
                <a:schemeClr val="tx1"/>
              </a:solidFill>
              <a:effectLst/>
              <a:latin typeface="Arial" pitchFamily="34" charset="0"/>
            </a:endParaRPr>
          </a:p>
        </p:txBody>
      </p:sp>
      <p:sp>
        <p:nvSpPr>
          <p:cNvPr id="89" name="Rectangle 88">
            <a:extLst>
              <a:ext uri="{FF2B5EF4-FFF2-40B4-BE49-F238E27FC236}">
                <a16:creationId xmlns:a16="http://schemas.microsoft.com/office/drawing/2014/main" id="{1DC2543D-DDC5-4E11-A414-9D974FE708A9}"/>
              </a:ext>
            </a:extLst>
          </p:cNvPr>
          <p:cNvSpPr/>
          <p:nvPr/>
        </p:nvSpPr>
        <p:spPr>
          <a:xfrm>
            <a:off x="21902431" y="7849759"/>
            <a:ext cx="10155425" cy="6122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SLC26A9 rs4077469 with Covariates</a:t>
            </a:r>
          </a:p>
        </p:txBody>
      </p:sp>
      <p:pic>
        <p:nvPicPr>
          <p:cNvPr id="104" name="Picture 103">
            <a:extLst>
              <a:ext uri="{FF2B5EF4-FFF2-40B4-BE49-F238E27FC236}">
                <a16:creationId xmlns:a16="http://schemas.microsoft.com/office/drawing/2014/main" id="{982F4EF0-E3A2-4453-B9B0-A04820D8A9D8}"/>
              </a:ext>
            </a:extLst>
          </p:cNvPr>
          <p:cNvPicPr>
            <a:picLocks noChangeAspect="1"/>
          </p:cNvPicPr>
          <p:nvPr/>
        </p:nvPicPr>
        <p:blipFill>
          <a:blip r:embed="rId6"/>
          <a:stretch>
            <a:fillRect/>
          </a:stretch>
        </p:blipFill>
        <p:spPr>
          <a:xfrm>
            <a:off x="22123089" y="17421139"/>
            <a:ext cx="9180809" cy="8842395"/>
          </a:xfrm>
          <a:prstGeom prst="rect">
            <a:avLst/>
          </a:prstGeom>
        </p:spPr>
      </p:pic>
      <p:sp>
        <p:nvSpPr>
          <p:cNvPr id="105" name="TextBox 104">
            <a:extLst>
              <a:ext uri="{FF2B5EF4-FFF2-40B4-BE49-F238E27FC236}">
                <a16:creationId xmlns:a16="http://schemas.microsoft.com/office/drawing/2014/main" id="{1F6A589D-9FF9-448A-9C86-A915080A0207}"/>
              </a:ext>
            </a:extLst>
          </p:cNvPr>
          <p:cNvSpPr txBox="1"/>
          <p:nvPr/>
        </p:nvSpPr>
        <p:spPr>
          <a:xfrm>
            <a:off x="23152787" y="18134500"/>
            <a:ext cx="2876971" cy="2554545"/>
          </a:xfrm>
          <a:prstGeom prst="rect">
            <a:avLst/>
          </a:prstGeom>
          <a:solidFill>
            <a:srgbClr val="5FCBEF"/>
          </a:solidFill>
        </p:spPr>
        <p:txBody>
          <a:bodyPr wrap="squar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dirty="0">
                <a:ln>
                  <a:noFill/>
                </a:ln>
                <a:solidFill>
                  <a:prstClr val="black"/>
                </a:solidFill>
                <a:effectLst/>
                <a:uLnTx/>
                <a:uFillTx/>
                <a:latin typeface="Trebuchet MS" panose="020B0603020202020204"/>
              </a:rPr>
              <a:t>Urinary Obstruction</a:t>
            </a:r>
          </a:p>
          <a:p>
            <a:pPr marL="0" marR="0" lvl="0" indent="0" defTabSz="457200" eaLnBrk="1" fontAlgn="auto" latinLnBrk="0" hangingPunct="1">
              <a:lnSpc>
                <a:spcPct val="100000"/>
              </a:lnSpc>
              <a:spcBef>
                <a:spcPts val="0"/>
              </a:spcBef>
              <a:spcAft>
                <a:spcPts val="0"/>
              </a:spcAft>
              <a:buClrTx/>
              <a:buSzTx/>
              <a:buFontTx/>
              <a:buNone/>
              <a:tabLst/>
              <a:defRPr/>
            </a:pPr>
            <a:endParaRPr kumimoji="0" lang="en-CA" sz="2000" b="0"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OR         =  1.68</a:t>
            </a:r>
          </a:p>
          <a:p>
            <a:pPr marL="0" marR="0" lvl="0" indent="0" defTabSz="457200" eaLnBrk="1" fontAlgn="auto" latinLnBrk="0" hangingPunct="1">
              <a:lnSpc>
                <a:spcPct val="100000"/>
              </a:lnSpc>
              <a:spcBef>
                <a:spcPts val="0"/>
              </a:spcBef>
              <a:spcAft>
                <a:spcPts val="0"/>
              </a:spcAft>
              <a:buClrTx/>
              <a:buSzTx/>
              <a:buFontTx/>
              <a:buNone/>
              <a:tabLst/>
              <a:defRPr/>
            </a:pPr>
            <a:r>
              <a:rPr lang="en-CA" sz="2000" kern="0" dirty="0">
                <a:solidFill>
                  <a:prstClr val="black"/>
                </a:solidFill>
                <a:latin typeface="Trebuchet MS" panose="020B0603020202020204"/>
              </a:rPr>
              <a:t>S.E.		 =  </a:t>
            </a:r>
            <a:r>
              <a:rPr lang="en-CA" sz="2000" dirty="0">
                <a:latin typeface="Trebuchet MS" panose="020B0603020202020204" pitchFamily="34" charset="0"/>
              </a:rPr>
              <a:t>0.127</a:t>
            </a:r>
            <a:endParaRPr kumimoji="0" lang="en-CA" sz="2000" i="0" u="none" strike="noStrike" kern="0" cap="none" spc="0" normalizeH="0" baseline="0" noProof="0" dirty="0">
              <a:ln>
                <a:noFill/>
              </a:ln>
              <a:solidFill>
                <a:prstClr val="black"/>
              </a:solidFill>
              <a:effectLst/>
              <a:uLnTx/>
              <a:uFillTx/>
              <a:latin typeface="Trebuchet MS" panose="020B0603020202020204" pitchFamily="34" charset="0"/>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P-value  =  </a:t>
            </a:r>
            <a:r>
              <a:rPr kumimoji="0" lang="en-CA" sz="1800" b="0" i="0" u="none" strike="noStrike" kern="0" cap="none" spc="0" normalizeH="0" baseline="0" noProof="0" dirty="0">
                <a:ln>
                  <a:noFill/>
                </a:ln>
                <a:solidFill>
                  <a:prstClr val="black"/>
                </a:solidFill>
                <a:effectLst/>
                <a:uLnTx/>
                <a:uFillTx/>
                <a:latin typeface="Trebuchet MS" panose="020B0603020202020204"/>
              </a:rPr>
              <a:t>4.24E-05</a:t>
            </a:r>
            <a:r>
              <a:rPr kumimoji="0" lang="en-CA" sz="2000" b="0" i="0" u="none" strike="noStrike" kern="0" cap="none" spc="0" normalizeH="0" baseline="0" noProof="0" dirty="0">
                <a:ln>
                  <a:noFill/>
                </a:ln>
                <a:solidFill>
                  <a:prstClr val="black"/>
                </a:solidFill>
                <a:effectLst/>
                <a:uLnTx/>
                <a:uFillTx/>
                <a:latin typeface="Trebuchet MS" panose="020B0603020202020204"/>
              </a:rPr>
              <a:t> Cases     =  64</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Controls =  117,334</a:t>
            </a:r>
          </a:p>
          <a:p>
            <a:pPr defTabSz="457200" fontAlgn="auto">
              <a:spcBef>
                <a:spcPts val="0"/>
              </a:spcBef>
              <a:spcAft>
                <a:spcPts val="0"/>
              </a:spcAft>
              <a:defRPr/>
            </a:pPr>
            <a:r>
              <a:rPr kumimoji="0" lang="en-CA" sz="2000" i="0" u="none" strike="noStrike" kern="0" cap="none" spc="0" normalizeH="0" baseline="0" noProof="0" dirty="0">
                <a:ln>
                  <a:noFill/>
                </a:ln>
                <a:solidFill>
                  <a:prstClr val="black"/>
                </a:solidFill>
                <a:effectLst/>
                <a:uLnTx/>
                <a:uFillTx/>
                <a:latin typeface="Trebuchet MS" panose="020B0603020202020204"/>
              </a:rPr>
              <a:t>Risk Allele is G</a:t>
            </a:r>
          </a:p>
        </p:txBody>
      </p:sp>
      <p:sp>
        <p:nvSpPr>
          <p:cNvPr id="108" name="TextBox 107">
            <a:extLst>
              <a:ext uri="{FF2B5EF4-FFF2-40B4-BE49-F238E27FC236}">
                <a16:creationId xmlns:a16="http://schemas.microsoft.com/office/drawing/2014/main" id="{EEFB6A47-2A11-4B69-AB2F-24A6E90241C3}"/>
              </a:ext>
            </a:extLst>
          </p:cNvPr>
          <p:cNvSpPr txBox="1"/>
          <p:nvPr/>
        </p:nvSpPr>
        <p:spPr>
          <a:xfrm>
            <a:off x="47167800" y="3276600"/>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11" name="Straight Arrow Connector 110">
            <a:extLst>
              <a:ext uri="{FF2B5EF4-FFF2-40B4-BE49-F238E27FC236}">
                <a16:creationId xmlns:a16="http://schemas.microsoft.com/office/drawing/2014/main" id="{E2B98402-201B-4F59-B965-7769E911CE24}"/>
              </a:ext>
            </a:extLst>
          </p:cNvPr>
          <p:cNvCxnSpPr>
            <a:cxnSpLocks/>
          </p:cNvCxnSpPr>
          <p:nvPr/>
        </p:nvCxnSpPr>
        <p:spPr>
          <a:xfrm flipV="1">
            <a:off x="47418235" y="4618339"/>
            <a:ext cx="156163" cy="561428"/>
          </a:xfrm>
          <a:prstGeom prst="straightConnector1">
            <a:avLst/>
          </a:prstGeom>
          <a:noFill/>
          <a:ln w="12700" cap="rnd" cmpd="sng" algn="ctr">
            <a:solidFill>
              <a:srgbClr val="5FCBEF"/>
            </a:solidFill>
            <a:prstDash val="solid"/>
            <a:tailEnd type="triangle"/>
          </a:ln>
          <a:effectLst/>
        </p:spPr>
      </p:cxnSp>
      <p:sp>
        <p:nvSpPr>
          <p:cNvPr id="130" name="Rectangle 129">
            <a:extLst>
              <a:ext uri="{FF2B5EF4-FFF2-40B4-BE49-F238E27FC236}">
                <a16:creationId xmlns:a16="http://schemas.microsoft.com/office/drawing/2014/main" id="{EB6F75C2-EE60-498D-8506-3DF2A08370BB}"/>
              </a:ext>
            </a:extLst>
          </p:cNvPr>
          <p:cNvSpPr/>
          <p:nvPr/>
        </p:nvSpPr>
        <p:spPr>
          <a:xfrm>
            <a:off x="21767267" y="17166509"/>
            <a:ext cx="10296892" cy="5427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SLC6A14 rs5905176 with Covariates for Males</a:t>
            </a:r>
            <a:r>
              <a:rPr lang="en-CA" sz="3600" b="1" dirty="0">
                <a:solidFill>
                  <a:schemeClr val="tx1"/>
                </a:solidFill>
              </a:rPr>
              <a:t>*</a:t>
            </a:r>
            <a:endParaRPr lang="en-CA" sz="2800" b="1" dirty="0">
              <a:solidFill>
                <a:schemeClr val="tx1"/>
              </a:solidFill>
            </a:endParaRPr>
          </a:p>
        </p:txBody>
      </p:sp>
      <p:pic>
        <p:nvPicPr>
          <p:cNvPr id="131" name="Picture 130">
            <a:extLst>
              <a:ext uri="{FF2B5EF4-FFF2-40B4-BE49-F238E27FC236}">
                <a16:creationId xmlns:a16="http://schemas.microsoft.com/office/drawing/2014/main" id="{15DF6B81-47CA-4D18-9D08-80F4CD6F2F4B}"/>
              </a:ext>
            </a:extLst>
          </p:cNvPr>
          <p:cNvPicPr>
            <a:picLocks noChangeAspect="1"/>
          </p:cNvPicPr>
          <p:nvPr/>
        </p:nvPicPr>
        <p:blipFill>
          <a:blip r:embed="rId7"/>
          <a:stretch>
            <a:fillRect/>
          </a:stretch>
        </p:blipFill>
        <p:spPr>
          <a:xfrm>
            <a:off x="32605477" y="7111404"/>
            <a:ext cx="9608261" cy="9608261"/>
          </a:xfrm>
          <a:prstGeom prst="rect">
            <a:avLst/>
          </a:prstGeom>
        </p:spPr>
      </p:pic>
      <p:sp>
        <p:nvSpPr>
          <p:cNvPr id="132" name="TextBox 131">
            <a:extLst>
              <a:ext uri="{FF2B5EF4-FFF2-40B4-BE49-F238E27FC236}">
                <a16:creationId xmlns:a16="http://schemas.microsoft.com/office/drawing/2014/main" id="{716E1875-CA2D-49B5-B1D3-AB31294D9689}"/>
              </a:ext>
            </a:extLst>
          </p:cNvPr>
          <p:cNvSpPr txBox="1"/>
          <p:nvPr/>
        </p:nvSpPr>
        <p:spPr>
          <a:xfrm>
            <a:off x="33783039" y="8737794"/>
            <a:ext cx="2847290" cy="2862322"/>
          </a:xfrm>
          <a:prstGeom prst="rect">
            <a:avLst/>
          </a:prstGeom>
          <a:solidFill>
            <a:srgbClr val="5FCBEF"/>
          </a:solidFill>
        </p:spPr>
        <p:txBody>
          <a:bodyPr wrap="squar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dirty="0">
                <a:ln>
                  <a:noFill/>
                </a:ln>
                <a:solidFill>
                  <a:prstClr val="black"/>
                </a:solidFill>
                <a:effectLst/>
                <a:uLnTx/>
                <a:uFillTx/>
                <a:latin typeface="Trebuchet MS" panose="020B0603020202020204"/>
              </a:rPr>
              <a:t>Esophagitis, GERD and related diseases</a:t>
            </a:r>
          </a:p>
          <a:p>
            <a:pPr marL="0" marR="0" lvl="0" indent="0" defTabSz="457200" eaLnBrk="1" fontAlgn="auto" latinLnBrk="0" hangingPunct="1">
              <a:lnSpc>
                <a:spcPct val="100000"/>
              </a:lnSpc>
              <a:spcBef>
                <a:spcPts val="0"/>
              </a:spcBef>
              <a:spcAft>
                <a:spcPts val="0"/>
              </a:spcAft>
              <a:buClrTx/>
              <a:buSzTx/>
              <a:buFontTx/>
              <a:buNone/>
              <a:tabLst/>
              <a:defRPr/>
            </a:pPr>
            <a:endParaRPr kumimoji="0" lang="en-CA" sz="2000" b="1"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OR         =  1.064</a:t>
            </a:r>
          </a:p>
          <a:p>
            <a:pPr defTabSz="457200" fontAlgn="auto">
              <a:spcBef>
                <a:spcPts val="0"/>
              </a:spcBef>
              <a:spcAft>
                <a:spcPts val="0"/>
              </a:spcAft>
              <a:defRPr/>
            </a:pPr>
            <a:r>
              <a:rPr lang="en-CA" sz="2000" kern="0" dirty="0">
                <a:solidFill>
                  <a:prstClr val="black"/>
                </a:solidFill>
                <a:latin typeface="Trebuchet MS" panose="020B0603020202020204"/>
              </a:rPr>
              <a:t>S.E.		 =  </a:t>
            </a:r>
            <a:r>
              <a:rPr lang="en-CA" sz="2000" dirty="0"/>
              <a:t>0.013</a:t>
            </a:r>
            <a:endParaRPr kumimoji="0" lang="en-CA" sz="2000" b="0"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P-value  =  1.79E-06</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Cases     =  19,687</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Controls =  243,236</a:t>
            </a:r>
          </a:p>
          <a:p>
            <a:pPr marL="0" marR="0" lvl="0" indent="0" defTabSz="457200" eaLnBrk="1" fontAlgn="auto" latinLnBrk="0" hangingPunct="1">
              <a:lnSpc>
                <a:spcPct val="100000"/>
              </a:lnSpc>
              <a:spcBef>
                <a:spcPts val="0"/>
              </a:spcBef>
              <a:spcAft>
                <a:spcPts val="0"/>
              </a:spcAft>
              <a:buClrTx/>
              <a:buSzTx/>
              <a:buFontTx/>
              <a:buNone/>
              <a:tabLst/>
              <a:defRPr/>
            </a:pPr>
            <a:r>
              <a:rPr lang="en-CA" sz="2000" kern="0" dirty="0">
                <a:solidFill>
                  <a:prstClr val="black"/>
                </a:solidFill>
                <a:latin typeface="Trebuchet MS" panose="020B0603020202020204"/>
              </a:rPr>
              <a:t>Risk Allele is C</a:t>
            </a:r>
            <a:endParaRPr kumimoji="0" lang="en-CA" sz="2000" b="0" i="0" u="none" strike="noStrike" kern="0" cap="none" spc="0" normalizeH="0" baseline="0" noProof="0" dirty="0">
              <a:ln>
                <a:noFill/>
              </a:ln>
              <a:solidFill>
                <a:prstClr val="black"/>
              </a:solidFill>
              <a:effectLst/>
              <a:uLnTx/>
              <a:uFillTx/>
              <a:latin typeface="Trebuchet MS" panose="020B0603020202020204"/>
            </a:endParaRPr>
          </a:p>
        </p:txBody>
      </p:sp>
      <p:sp>
        <p:nvSpPr>
          <p:cNvPr id="133" name="TextBox 132">
            <a:extLst>
              <a:ext uri="{FF2B5EF4-FFF2-40B4-BE49-F238E27FC236}">
                <a16:creationId xmlns:a16="http://schemas.microsoft.com/office/drawing/2014/main" id="{D307518E-42C4-4EA9-B136-46AC905924F3}"/>
              </a:ext>
            </a:extLst>
          </p:cNvPr>
          <p:cNvSpPr txBox="1"/>
          <p:nvPr/>
        </p:nvSpPr>
        <p:spPr>
          <a:xfrm>
            <a:off x="39467058" y="10146402"/>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34" name="Straight Arrow Connector 133">
            <a:extLst>
              <a:ext uri="{FF2B5EF4-FFF2-40B4-BE49-F238E27FC236}">
                <a16:creationId xmlns:a16="http://schemas.microsoft.com/office/drawing/2014/main" id="{8C65E996-4F12-405E-9BD4-60B205931886}"/>
              </a:ext>
            </a:extLst>
          </p:cNvPr>
          <p:cNvCxnSpPr>
            <a:cxnSpLocks/>
          </p:cNvCxnSpPr>
          <p:nvPr/>
        </p:nvCxnSpPr>
        <p:spPr>
          <a:xfrm flipH="1" flipV="1">
            <a:off x="38498230" y="9924685"/>
            <a:ext cx="862235" cy="492878"/>
          </a:xfrm>
          <a:prstGeom prst="straightConnector1">
            <a:avLst/>
          </a:prstGeom>
          <a:noFill/>
          <a:ln w="12700" cap="rnd" cmpd="sng" algn="ctr">
            <a:solidFill>
              <a:srgbClr val="FF0000"/>
            </a:solidFill>
            <a:prstDash val="solid"/>
            <a:tailEnd type="triangle"/>
          </a:ln>
          <a:effectLst/>
        </p:spPr>
      </p:cxnSp>
      <p:sp>
        <p:nvSpPr>
          <p:cNvPr id="135" name="TextBox 134">
            <a:extLst>
              <a:ext uri="{FF2B5EF4-FFF2-40B4-BE49-F238E27FC236}">
                <a16:creationId xmlns:a16="http://schemas.microsoft.com/office/drawing/2014/main" id="{9AB862B3-40F3-48AF-B039-14D0FBA8437E}"/>
              </a:ext>
            </a:extLst>
          </p:cNvPr>
          <p:cNvSpPr txBox="1"/>
          <p:nvPr/>
        </p:nvSpPr>
        <p:spPr>
          <a:xfrm>
            <a:off x="39615438" y="11754672"/>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36" name="Straight Arrow Connector 135">
            <a:extLst>
              <a:ext uri="{FF2B5EF4-FFF2-40B4-BE49-F238E27FC236}">
                <a16:creationId xmlns:a16="http://schemas.microsoft.com/office/drawing/2014/main" id="{B8A20DB5-4756-40C7-B473-97358FDDE7D3}"/>
              </a:ext>
            </a:extLst>
          </p:cNvPr>
          <p:cNvCxnSpPr>
            <a:cxnSpLocks/>
          </p:cNvCxnSpPr>
          <p:nvPr/>
        </p:nvCxnSpPr>
        <p:spPr>
          <a:xfrm flipV="1">
            <a:off x="39698000" y="12092973"/>
            <a:ext cx="582451" cy="893741"/>
          </a:xfrm>
          <a:prstGeom prst="straightConnector1">
            <a:avLst/>
          </a:prstGeom>
          <a:noFill/>
          <a:ln w="12700" cap="rnd" cmpd="sng" algn="ctr">
            <a:solidFill>
              <a:srgbClr val="5FCBEF"/>
            </a:solidFill>
            <a:prstDash val="solid"/>
            <a:tailEnd type="triangle"/>
          </a:ln>
          <a:effectLst/>
        </p:spPr>
      </p:cxnSp>
      <p:sp>
        <p:nvSpPr>
          <p:cNvPr id="137" name="TextBox 136">
            <a:extLst>
              <a:ext uri="{FF2B5EF4-FFF2-40B4-BE49-F238E27FC236}">
                <a16:creationId xmlns:a16="http://schemas.microsoft.com/office/drawing/2014/main" id="{60DBEBCF-F901-4916-9E0C-7FFA6DD03984}"/>
              </a:ext>
            </a:extLst>
          </p:cNvPr>
          <p:cNvSpPr txBox="1"/>
          <p:nvPr/>
        </p:nvSpPr>
        <p:spPr>
          <a:xfrm>
            <a:off x="21420884" y="8691936"/>
            <a:ext cx="828223" cy="523220"/>
          </a:xfrm>
          <a:prstGeom prst="rect">
            <a:avLst/>
          </a:prstGeom>
          <a:noFill/>
        </p:spPr>
        <p:txBody>
          <a:bodyPr wrap="square" rtlCol="0">
            <a:spAutoFit/>
          </a:bodyPr>
          <a:lstStyle/>
          <a:p>
            <a:r>
              <a:rPr lang="en-CA" sz="2800" dirty="0"/>
              <a:t>a)</a:t>
            </a:r>
          </a:p>
        </p:txBody>
      </p:sp>
      <p:sp>
        <p:nvSpPr>
          <p:cNvPr id="138" name="TextBox 137">
            <a:extLst>
              <a:ext uri="{FF2B5EF4-FFF2-40B4-BE49-F238E27FC236}">
                <a16:creationId xmlns:a16="http://schemas.microsoft.com/office/drawing/2014/main" id="{6D05E1C2-AE6A-48F9-9E6D-1B7AC790D03A}"/>
              </a:ext>
            </a:extLst>
          </p:cNvPr>
          <p:cNvSpPr txBox="1"/>
          <p:nvPr/>
        </p:nvSpPr>
        <p:spPr>
          <a:xfrm>
            <a:off x="32488738" y="7548364"/>
            <a:ext cx="758833" cy="523220"/>
          </a:xfrm>
          <a:prstGeom prst="rect">
            <a:avLst/>
          </a:prstGeom>
          <a:noFill/>
        </p:spPr>
        <p:txBody>
          <a:bodyPr wrap="square" rtlCol="0">
            <a:spAutoFit/>
          </a:bodyPr>
          <a:lstStyle/>
          <a:p>
            <a:r>
              <a:rPr lang="en-CA" sz="2800" dirty="0"/>
              <a:t>b)</a:t>
            </a:r>
          </a:p>
        </p:txBody>
      </p:sp>
      <p:sp>
        <p:nvSpPr>
          <p:cNvPr id="139" name="TextBox 138">
            <a:extLst>
              <a:ext uri="{FF2B5EF4-FFF2-40B4-BE49-F238E27FC236}">
                <a16:creationId xmlns:a16="http://schemas.microsoft.com/office/drawing/2014/main" id="{91E62EF0-7449-41B6-9244-9155F64F487F}"/>
              </a:ext>
            </a:extLst>
          </p:cNvPr>
          <p:cNvSpPr txBox="1"/>
          <p:nvPr/>
        </p:nvSpPr>
        <p:spPr>
          <a:xfrm>
            <a:off x="41801968" y="7039652"/>
            <a:ext cx="758833" cy="523220"/>
          </a:xfrm>
          <a:prstGeom prst="rect">
            <a:avLst/>
          </a:prstGeom>
          <a:noFill/>
        </p:spPr>
        <p:txBody>
          <a:bodyPr wrap="square" rtlCol="0">
            <a:spAutoFit/>
          </a:bodyPr>
          <a:lstStyle/>
          <a:p>
            <a:r>
              <a:rPr lang="en-CA" sz="2800" dirty="0"/>
              <a:t>b)</a:t>
            </a:r>
          </a:p>
        </p:txBody>
      </p:sp>
      <p:sp>
        <p:nvSpPr>
          <p:cNvPr id="140" name="Rectangle 139">
            <a:extLst>
              <a:ext uri="{FF2B5EF4-FFF2-40B4-BE49-F238E27FC236}">
                <a16:creationId xmlns:a16="http://schemas.microsoft.com/office/drawing/2014/main" id="{854758FB-D7AF-490B-BA4F-AE4A653CD25C}"/>
              </a:ext>
            </a:extLst>
          </p:cNvPr>
          <p:cNvSpPr/>
          <p:nvPr/>
        </p:nvSpPr>
        <p:spPr>
          <a:xfrm>
            <a:off x="32488738" y="6476597"/>
            <a:ext cx="10672673" cy="9304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SLC9A3 rs17497684 with Covariates</a:t>
            </a:r>
          </a:p>
        </p:txBody>
      </p:sp>
      <p:sp>
        <p:nvSpPr>
          <p:cNvPr id="143" name="TextBox 142">
            <a:extLst>
              <a:ext uri="{FF2B5EF4-FFF2-40B4-BE49-F238E27FC236}">
                <a16:creationId xmlns:a16="http://schemas.microsoft.com/office/drawing/2014/main" id="{85A2BEB6-507D-4276-8863-112EBC67974B}"/>
              </a:ext>
            </a:extLst>
          </p:cNvPr>
          <p:cNvSpPr txBox="1"/>
          <p:nvPr/>
        </p:nvSpPr>
        <p:spPr>
          <a:xfrm>
            <a:off x="27714483" y="9594864"/>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44" name="Straight Arrow Connector 143">
            <a:extLst>
              <a:ext uri="{FF2B5EF4-FFF2-40B4-BE49-F238E27FC236}">
                <a16:creationId xmlns:a16="http://schemas.microsoft.com/office/drawing/2014/main" id="{286EC7B3-B12B-4D78-8FDB-476024273E58}"/>
              </a:ext>
            </a:extLst>
          </p:cNvPr>
          <p:cNvCxnSpPr>
            <a:cxnSpLocks/>
          </p:cNvCxnSpPr>
          <p:nvPr/>
        </p:nvCxnSpPr>
        <p:spPr>
          <a:xfrm flipH="1" flipV="1">
            <a:off x="26745655" y="9373147"/>
            <a:ext cx="862235" cy="492878"/>
          </a:xfrm>
          <a:prstGeom prst="straightConnector1">
            <a:avLst/>
          </a:prstGeom>
          <a:noFill/>
          <a:ln w="12700" cap="rnd" cmpd="sng" algn="ctr">
            <a:solidFill>
              <a:srgbClr val="FF0000"/>
            </a:solidFill>
            <a:prstDash val="solid"/>
            <a:tailEnd type="triangle"/>
          </a:ln>
          <a:effectLst/>
        </p:spPr>
      </p:cxnSp>
      <p:pic>
        <p:nvPicPr>
          <p:cNvPr id="145" name="Picture 144">
            <a:extLst>
              <a:ext uri="{FF2B5EF4-FFF2-40B4-BE49-F238E27FC236}">
                <a16:creationId xmlns:a16="http://schemas.microsoft.com/office/drawing/2014/main" id="{ACA805A5-2C43-4AE0-BEC5-2F66B8D72CD2}"/>
              </a:ext>
            </a:extLst>
          </p:cNvPr>
          <p:cNvPicPr>
            <a:picLocks noChangeAspect="1"/>
          </p:cNvPicPr>
          <p:nvPr/>
        </p:nvPicPr>
        <p:blipFill>
          <a:blip r:embed="rId8"/>
          <a:stretch>
            <a:fillRect/>
          </a:stretch>
        </p:blipFill>
        <p:spPr>
          <a:xfrm>
            <a:off x="32528305" y="17421139"/>
            <a:ext cx="10529818" cy="8959617"/>
          </a:xfrm>
          <a:prstGeom prst="rect">
            <a:avLst/>
          </a:prstGeom>
        </p:spPr>
      </p:pic>
      <p:sp>
        <p:nvSpPr>
          <p:cNvPr id="150" name="Content Placeholder 2">
            <a:extLst>
              <a:ext uri="{FF2B5EF4-FFF2-40B4-BE49-F238E27FC236}">
                <a16:creationId xmlns:a16="http://schemas.microsoft.com/office/drawing/2014/main" id="{0248E40A-3479-42C0-9951-CBF90721A216}"/>
              </a:ext>
            </a:extLst>
          </p:cNvPr>
          <p:cNvSpPr txBox="1">
            <a:spLocks/>
          </p:cNvSpPr>
          <p:nvPr/>
        </p:nvSpPr>
        <p:spPr>
          <a:xfrm>
            <a:off x="22404410" y="26893106"/>
            <a:ext cx="10930213" cy="5121375"/>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90000"/>
              </a:lnSpc>
              <a:spcBef>
                <a:spcPts val="1000"/>
              </a:spcBef>
              <a:spcAft>
                <a:spcPts val="0"/>
              </a:spcAft>
              <a:buClr>
                <a:srgbClr val="5FCBEF"/>
              </a:buClr>
              <a:buSzPct val="80000"/>
              <a:buNone/>
              <a:tabLst/>
              <a:defRPr/>
            </a:pPr>
            <a:r>
              <a:rPr lang="en-US" sz="3600" b="1" dirty="0">
                <a:solidFill>
                  <a:schemeClr val="tx1"/>
                </a:solidFill>
                <a:latin typeface="Trebuchet MS" panose="020B0603020202020204"/>
              </a:rPr>
              <a:t>Results:</a:t>
            </a:r>
          </a:p>
          <a:p>
            <a:pPr lvl="0" fontAlgn="auto">
              <a:lnSpc>
                <a:spcPct val="90000"/>
              </a:lnSpc>
              <a:buClr>
                <a:srgbClr val="5FCBEF"/>
              </a:buClr>
              <a:defRPr/>
            </a:pPr>
            <a:r>
              <a:rPr kumimoji="0" lang="en-US" sz="3200" b="0" i="0" u="none" strike="noStrike" kern="1200" cap="none" spc="0" normalizeH="0" baseline="0" noProof="0" dirty="0">
                <a:ln>
                  <a:noFill/>
                </a:ln>
                <a:solidFill>
                  <a:schemeClr val="tx1"/>
                </a:solidFill>
                <a:effectLst/>
                <a:uLnTx/>
                <a:uFillTx/>
                <a:latin typeface="Trebuchet MS" panose="020B0603020202020204"/>
                <a:ea typeface="+mn-ea"/>
                <a:cs typeface="+mn-cs"/>
              </a:rPr>
              <a:t>Results suggest there to be an association between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SNP rs17497684 of </a:t>
            </a:r>
            <a:r>
              <a:rPr lang="en-US" sz="3200" dirty="0">
                <a:solidFill>
                  <a:schemeClr val="tx1"/>
                </a:solidFill>
                <a:latin typeface="Trebuchet MS" panose="020B0603020202020204"/>
              </a:rPr>
              <a:t>gene </a:t>
            </a:r>
            <a:r>
              <a:rPr lang="en-CA" sz="3200" dirty="0">
                <a:solidFill>
                  <a:schemeClr val="tx1"/>
                </a:solidFill>
                <a:latin typeface="Trebuchet MS" panose="020B0603020202020204"/>
              </a:rPr>
              <a:t>SLC9A3 with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having Esophagitis, GERD and related diseases.</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Every additional C allele increases the odds by about 6.4% of having the related diseases in an individual.</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Results generalizable to people with Caucasian ancestry</a:t>
            </a:r>
            <a:r>
              <a:rPr lang="en-CA" sz="3200" dirty="0">
                <a:solidFill>
                  <a:schemeClr val="tx1"/>
                </a:solidFill>
                <a:latin typeface="Trebuchet MS" panose="020B0603020202020204"/>
              </a:rPr>
              <a:t> in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non-CF populations.</a:t>
            </a:r>
          </a:p>
        </p:txBody>
      </p:sp>
      <p:sp>
        <p:nvSpPr>
          <p:cNvPr id="151" name="Rectangle 150">
            <a:extLst>
              <a:ext uri="{FF2B5EF4-FFF2-40B4-BE49-F238E27FC236}">
                <a16:creationId xmlns:a16="http://schemas.microsoft.com/office/drawing/2014/main" id="{13A112B1-A2CE-461A-8BA5-9D0729A46177}"/>
              </a:ext>
            </a:extLst>
          </p:cNvPr>
          <p:cNvSpPr/>
          <p:nvPr/>
        </p:nvSpPr>
        <p:spPr>
          <a:xfrm>
            <a:off x="33052322" y="17283966"/>
            <a:ext cx="10234461" cy="4403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SLC6A14 rs5905176 with Covariates for Females</a:t>
            </a:r>
            <a:r>
              <a:rPr lang="en-CA" sz="3600" b="1" dirty="0">
                <a:solidFill>
                  <a:schemeClr val="tx1"/>
                </a:solidFill>
              </a:rPr>
              <a:t>*</a:t>
            </a:r>
            <a:endParaRPr lang="en-CA" sz="2800" b="1" dirty="0">
              <a:solidFill>
                <a:schemeClr val="tx1"/>
              </a:solidFill>
            </a:endParaRPr>
          </a:p>
        </p:txBody>
      </p:sp>
      <p:sp>
        <p:nvSpPr>
          <p:cNvPr id="152" name="Rectangle 151">
            <a:extLst>
              <a:ext uri="{FF2B5EF4-FFF2-40B4-BE49-F238E27FC236}">
                <a16:creationId xmlns:a16="http://schemas.microsoft.com/office/drawing/2014/main" id="{E3BD2B0C-18D4-4B70-8E13-53A02C811E43}"/>
              </a:ext>
            </a:extLst>
          </p:cNvPr>
          <p:cNvSpPr/>
          <p:nvPr/>
        </p:nvSpPr>
        <p:spPr>
          <a:xfrm>
            <a:off x="28105425" y="25957440"/>
            <a:ext cx="11219311" cy="14879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2400" dirty="0">
                <a:solidFill>
                  <a:schemeClr val="tx1"/>
                </a:solidFill>
              </a:rPr>
              <a:t> </a:t>
            </a:r>
            <a:r>
              <a:rPr lang="en-CA" sz="3600" b="1" dirty="0">
                <a:solidFill>
                  <a:schemeClr val="tx1"/>
                </a:solidFill>
              </a:rPr>
              <a:t>* </a:t>
            </a:r>
            <a:r>
              <a:rPr lang="en-CA" sz="2400" dirty="0">
                <a:solidFill>
                  <a:schemeClr val="tx1"/>
                </a:solidFill>
              </a:rPr>
              <a:t>The analysis for the SLC6A14 rs5905176 SNP was carried out separately for males and females because it is found on the X chromosome.</a:t>
            </a:r>
          </a:p>
        </p:txBody>
      </p:sp>
      <p:sp>
        <p:nvSpPr>
          <p:cNvPr id="153" name="TextBox 152">
            <a:extLst>
              <a:ext uri="{FF2B5EF4-FFF2-40B4-BE49-F238E27FC236}">
                <a16:creationId xmlns:a16="http://schemas.microsoft.com/office/drawing/2014/main" id="{88FED375-BFF8-4031-9828-0521FED0BEAF}"/>
              </a:ext>
            </a:extLst>
          </p:cNvPr>
          <p:cNvSpPr txBox="1"/>
          <p:nvPr/>
        </p:nvSpPr>
        <p:spPr>
          <a:xfrm>
            <a:off x="21723279" y="17791179"/>
            <a:ext cx="758833" cy="523220"/>
          </a:xfrm>
          <a:prstGeom prst="rect">
            <a:avLst/>
          </a:prstGeom>
          <a:noFill/>
        </p:spPr>
        <p:txBody>
          <a:bodyPr wrap="square" rtlCol="0">
            <a:spAutoFit/>
          </a:bodyPr>
          <a:lstStyle/>
          <a:p>
            <a:r>
              <a:rPr lang="en-CA" sz="2800" dirty="0"/>
              <a:t>c)</a:t>
            </a:r>
          </a:p>
        </p:txBody>
      </p:sp>
      <p:sp>
        <p:nvSpPr>
          <p:cNvPr id="154" name="TextBox 153">
            <a:extLst>
              <a:ext uri="{FF2B5EF4-FFF2-40B4-BE49-F238E27FC236}">
                <a16:creationId xmlns:a16="http://schemas.microsoft.com/office/drawing/2014/main" id="{E961C1CA-EEE9-4AFA-8F5F-385AC5DF528C}"/>
              </a:ext>
            </a:extLst>
          </p:cNvPr>
          <p:cNvSpPr txBox="1"/>
          <p:nvPr/>
        </p:nvSpPr>
        <p:spPr>
          <a:xfrm>
            <a:off x="32351495" y="18200417"/>
            <a:ext cx="758833" cy="523220"/>
          </a:xfrm>
          <a:prstGeom prst="rect">
            <a:avLst/>
          </a:prstGeom>
          <a:noFill/>
        </p:spPr>
        <p:txBody>
          <a:bodyPr wrap="square" rtlCol="0">
            <a:spAutoFit/>
          </a:bodyPr>
          <a:lstStyle/>
          <a:p>
            <a:r>
              <a:rPr lang="en-CA" sz="2800" dirty="0"/>
              <a:t>d)</a:t>
            </a:r>
          </a:p>
        </p:txBody>
      </p:sp>
      <p:sp>
        <p:nvSpPr>
          <p:cNvPr id="155" name="TextBox 154">
            <a:extLst>
              <a:ext uri="{FF2B5EF4-FFF2-40B4-BE49-F238E27FC236}">
                <a16:creationId xmlns:a16="http://schemas.microsoft.com/office/drawing/2014/main" id="{736FF527-101F-47FA-A582-B55F060B2113}"/>
              </a:ext>
            </a:extLst>
          </p:cNvPr>
          <p:cNvSpPr txBox="1"/>
          <p:nvPr/>
        </p:nvSpPr>
        <p:spPr>
          <a:xfrm>
            <a:off x="36716661" y="18897034"/>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56" name="Straight Arrow Connector 155">
            <a:extLst>
              <a:ext uri="{FF2B5EF4-FFF2-40B4-BE49-F238E27FC236}">
                <a16:creationId xmlns:a16="http://schemas.microsoft.com/office/drawing/2014/main" id="{CCF04666-AB96-4313-B991-01504FC35413}"/>
              </a:ext>
            </a:extLst>
          </p:cNvPr>
          <p:cNvCxnSpPr>
            <a:cxnSpLocks/>
          </p:cNvCxnSpPr>
          <p:nvPr/>
        </p:nvCxnSpPr>
        <p:spPr>
          <a:xfrm flipH="1" flipV="1">
            <a:off x="35747833" y="18675317"/>
            <a:ext cx="862235" cy="492878"/>
          </a:xfrm>
          <a:prstGeom prst="straightConnector1">
            <a:avLst/>
          </a:prstGeom>
          <a:noFill/>
          <a:ln w="12700" cap="rnd" cmpd="sng" algn="ctr">
            <a:solidFill>
              <a:srgbClr val="FF0000"/>
            </a:solidFill>
            <a:prstDash val="solid"/>
            <a:tailEnd type="triangle"/>
          </a:ln>
          <a:effectLst/>
        </p:spPr>
      </p:cxnSp>
      <p:sp>
        <p:nvSpPr>
          <p:cNvPr id="157" name="TextBox 156">
            <a:extLst>
              <a:ext uri="{FF2B5EF4-FFF2-40B4-BE49-F238E27FC236}">
                <a16:creationId xmlns:a16="http://schemas.microsoft.com/office/drawing/2014/main" id="{2C264907-B5B5-4DEB-A314-CF7F68F1B7D8}"/>
              </a:ext>
            </a:extLst>
          </p:cNvPr>
          <p:cNvSpPr txBox="1"/>
          <p:nvPr/>
        </p:nvSpPr>
        <p:spPr>
          <a:xfrm>
            <a:off x="39687852" y="20974321"/>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58" name="Straight Arrow Connector 157">
            <a:extLst>
              <a:ext uri="{FF2B5EF4-FFF2-40B4-BE49-F238E27FC236}">
                <a16:creationId xmlns:a16="http://schemas.microsoft.com/office/drawing/2014/main" id="{F3FFD359-9825-4D73-926D-EC694840F19D}"/>
              </a:ext>
            </a:extLst>
          </p:cNvPr>
          <p:cNvCxnSpPr>
            <a:cxnSpLocks/>
          </p:cNvCxnSpPr>
          <p:nvPr/>
        </p:nvCxnSpPr>
        <p:spPr>
          <a:xfrm flipV="1">
            <a:off x="39770414" y="21312622"/>
            <a:ext cx="582451" cy="893741"/>
          </a:xfrm>
          <a:prstGeom prst="straightConnector1">
            <a:avLst/>
          </a:prstGeom>
          <a:noFill/>
          <a:ln w="12700" cap="rnd" cmpd="sng" algn="ctr">
            <a:solidFill>
              <a:srgbClr val="5FCBEF"/>
            </a:solidFill>
            <a:prstDash val="solid"/>
            <a:tailEnd type="triangle"/>
          </a:ln>
          <a:effectLst/>
        </p:spPr>
      </p:cxnSp>
      <p:sp>
        <p:nvSpPr>
          <p:cNvPr id="159" name="TextBox 158">
            <a:extLst>
              <a:ext uri="{FF2B5EF4-FFF2-40B4-BE49-F238E27FC236}">
                <a16:creationId xmlns:a16="http://schemas.microsoft.com/office/drawing/2014/main" id="{2B7A773E-0F9E-43D3-99AB-9648C11CD900}"/>
              </a:ext>
            </a:extLst>
          </p:cNvPr>
          <p:cNvSpPr txBox="1"/>
          <p:nvPr/>
        </p:nvSpPr>
        <p:spPr>
          <a:xfrm>
            <a:off x="29226229" y="19742811"/>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60" name="Straight Arrow Connector 159">
            <a:extLst>
              <a:ext uri="{FF2B5EF4-FFF2-40B4-BE49-F238E27FC236}">
                <a16:creationId xmlns:a16="http://schemas.microsoft.com/office/drawing/2014/main" id="{E98E051E-11A2-4830-85A8-F3C1E0E78A3B}"/>
              </a:ext>
            </a:extLst>
          </p:cNvPr>
          <p:cNvCxnSpPr>
            <a:cxnSpLocks/>
          </p:cNvCxnSpPr>
          <p:nvPr/>
        </p:nvCxnSpPr>
        <p:spPr>
          <a:xfrm flipH="1" flipV="1">
            <a:off x="28257401" y="19521094"/>
            <a:ext cx="862235" cy="492878"/>
          </a:xfrm>
          <a:prstGeom prst="straightConnector1">
            <a:avLst/>
          </a:prstGeom>
          <a:noFill/>
          <a:ln w="12700" cap="rnd" cmpd="sng" algn="ctr">
            <a:solidFill>
              <a:srgbClr val="FF0000"/>
            </a:solidFill>
            <a:prstDash val="solid"/>
            <a:tailEnd type="triangle"/>
          </a:ln>
          <a:effectLst/>
        </p:spPr>
      </p:cxnSp>
      <p:sp>
        <p:nvSpPr>
          <p:cNvPr id="161" name="TextBox 160">
            <a:extLst>
              <a:ext uri="{FF2B5EF4-FFF2-40B4-BE49-F238E27FC236}">
                <a16:creationId xmlns:a16="http://schemas.microsoft.com/office/drawing/2014/main" id="{255ED01B-F736-4E67-8FF3-FEAD08107C75}"/>
              </a:ext>
            </a:extLst>
          </p:cNvPr>
          <p:cNvSpPr txBox="1"/>
          <p:nvPr/>
        </p:nvSpPr>
        <p:spPr>
          <a:xfrm>
            <a:off x="29374609" y="21351081"/>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62" name="Straight Arrow Connector 161">
            <a:extLst>
              <a:ext uri="{FF2B5EF4-FFF2-40B4-BE49-F238E27FC236}">
                <a16:creationId xmlns:a16="http://schemas.microsoft.com/office/drawing/2014/main" id="{D46A2994-3E3D-4B66-A98A-8B96F0B1AD4A}"/>
              </a:ext>
            </a:extLst>
          </p:cNvPr>
          <p:cNvCxnSpPr>
            <a:cxnSpLocks/>
          </p:cNvCxnSpPr>
          <p:nvPr/>
        </p:nvCxnSpPr>
        <p:spPr>
          <a:xfrm flipV="1">
            <a:off x="29457171" y="21689382"/>
            <a:ext cx="582451" cy="893741"/>
          </a:xfrm>
          <a:prstGeom prst="straightConnector1">
            <a:avLst/>
          </a:prstGeom>
          <a:noFill/>
          <a:ln w="12700" cap="rnd" cmpd="sng" algn="ctr">
            <a:solidFill>
              <a:srgbClr val="5FCBEF"/>
            </a:solidFill>
            <a:prstDash val="solid"/>
            <a:tailEnd type="triangle"/>
          </a:ln>
          <a:effectLst/>
        </p:spPr>
      </p:cxnSp>
      <p:sp>
        <p:nvSpPr>
          <p:cNvPr id="163" name="TextBox 162">
            <a:extLst>
              <a:ext uri="{FF2B5EF4-FFF2-40B4-BE49-F238E27FC236}">
                <a16:creationId xmlns:a16="http://schemas.microsoft.com/office/drawing/2014/main" id="{F1290A4D-DBF6-431E-83CB-F125AB0C8360}"/>
              </a:ext>
            </a:extLst>
          </p:cNvPr>
          <p:cNvSpPr txBox="1"/>
          <p:nvPr/>
        </p:nvSpPr>
        <p:spPr>
          <a:xfrm>
            <a:off x="30081298" y="11462967"/>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64" name="Straight Arrow Connector 163">
            <a:extLst>
              <a:ext uri="{FF2B5EF4-FFF2-40B4-BE49-F238E27FC236}">
                <a16:creationId xmlns:a16="http://schemas.microsoft.com/office/drawing/2014/main" id="{9B8D9C0C-4CD0-4AC5-8FD3-41CEDBD207A0}"/>
              </a:ext>
            </a:extLst>
          </p:cNvPr>
          <p:cNvCxnSpPr>
            <a:cxnSpLocks/>
          </p:cNvCxnSpPr>
          <p:nvPr/>
        </p:nvCxnSpPr>
        <p:spPr>
          <a:xfrm flipV="1">
            <a:off x="30163860" y="11801268"/>
            <a:ext cx="582451" cy="893741"/>
          </a:xfrm>
          <a:prstGeom prst="straightConnector1">
            <a:avLst/>
          </a:prstGeom>
          <a:noFill/>
          <a:ln w="12700" cap="rnd" cmpd="sng" algn="ctr">
            <a:solidFill>
              <a:srgbClr val="5FCBEF"/>
            </a:solidFill>
            <a:prstDash val="solid"/>
            <a:tailEnd type="triangle"/>
          </a:ln>
          <a:effectLst/>
        </p:spPr>
      </p:cxnSp>
      <p:cxnSp>
        <p:nvCxnSpPr>
          <p:cNvPr id="3" name="Straight Connector 2">
            <a:extLst>
              <a:ext uri="{FF2B5EF4-FFF2-40B4-BE49-F238E27FC236}">
                <a16:creationId xmlns:a16="http://schemas.microsoft.com/office/drawing/2014/main" id="{EEF0848D-5F2F-4C20-A035-FE43F4DBE482}"/>
              </a:ext>
            </a:extLst>
          </p:cNvPr>
          <p:cNvCxnSpPr>
            <a:cxnSpLocks/>
          </p:cNvCxnSpPr>
          <p:nvPr/>
        </p:nvCxnSpPr>
        <p:spPr bwMode="auto">
          <a:xfrm>
            <a:off x="741176" y="9747628"/>
            <a:ext cx="10592153" cy="0"/>
          </a:xfrm>
          <a:prstGeom prst="line">
            <a:avLst/>
          </a:prstGeom>
          <a:ln w="38100">
            <a:solidFill>
              <a:srgbClr val="92D050"/>
            </a:solidFill>
            <a:headEnd type="none" w="med" len="med"/>
            <a:tailEnd type="none" w="med" len="med"/>
          </a:ln>
        </p:spPr>
        <p:style>
          <a:lnRef idx="1">
            <a:schemeClr val="accent3"/>
          </a:lnRef>
          <a:fillRef idx="0">
            <a:schemeClr val="accent3"/>
          </a:fillRef>
          <a:effectRef idx="0">
            <a:schemeClr val="accent3"/>
          </a:effectRef>
          <a:fontRef idx="minor">
            <a:schemeClr val="tx1"/>
          </a:fontRef>
        </p:style>
      </p:cxnSp>
      <p:cxnSp>
        <p:nvCxnSpPr>
          <p:cNvPr id="103" name="Straight Connector 102">
            <a:extLst>
              <a:ext uri="{FF2B5EF4-FFF2-40B4-BE49-F238E27FC236}">
                <a16:creationId xmlns:a16="http://schemas.microsoft.com/office/drawing/2014/main" id="{B8EB95B8-B95A-4C6D-AA1F-6B9BD21931F1}"/>
              </a:ext>
            </a:extLst>
          </p:cNvPr>
          <p:cNvCxnSpPr>
            <a:cxnSpLocks/>
          </p:cNvCxnSpPr>
          <p:nvPr/>
        </p:nvCxnSpPr>
        <p:spPr bwMode="auto">
          <a:xfrm>
            <a:off x="764622" y="14843080"/>
            <a:ext cx="10546705" cy="0"/>
          </a:xfrm>
          <a:prstGeom prst="line">
            <a:avLst/>
          </a:prstGeom>
          <a:ln w="38100">
            <a:solidFill>
              <a:srgbClr val="92D050"/>
            </a:solidFill>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nvGrpSpPr>
          <p:cNvPr id="112" name="Group 111">
            <a:extLst>
              <a:ext uri="{FF2B5EF4-FFF2-40B4-BE49-F238E27FC236}">
                <a16:creationId xmlns:a16="http://schemas.microsoft.com/office/drawing/2014/main" id="{E0571312-D251-4D72-BB68-51FC3E24E890}"/>
              </a:ext>
            </a:extLst>
          </p:cNvPr>
          <p:cNvGrpSpPr/>
          <p:nvPr/>
        </p:nvGrpSpPr>
        <p:grpSpPr>
          <a:xfrm>
            <a:off x="18578293" y="31827438"/>
            <a:ext cx="7089591" cy="676377"/>
            <a:chOff x="687008" y="19235214"/>
            <a:chExt cx="6490047" cy="586276"/>
          </a:xfrm>
        </p:grpSpPr>
        <p:sp>
          <p:nvSpPr>
            <p:cNvPr id="113" name="TextBox 112">
              <a:extLst>
                <a:ext uri="{FF2B5EF4-FFF2-40B4-BE49-F238E27FC236}">
                  <a16:creationId xmlns:a16="http://schemas.microsoft.com/office/drawing/2014/main" id="{6DBA0C70-08EA-4C21-BEBD-21144FE40A67}"/>
                </a:ext>
              </a:extLst>
            </p:cNvPr>
            <p:cNvSpPr txBox="1"/>
            <p:nvPr/>
          </p:nvSpPr>
          <p:spPr>
            <a:xfrm>
              <a:off x="1076632" y="19235214"/>
              <a:ext cx="6100423" cy="498537"/>
            </a:xfrm>
            <a:prstGeom prst="rect">
              <a:avLst/>
            </a:prstGeom>
            <a:ln>
              <a:noFill/>
            </a:ln>
            <a:effectLst/>
          </p:spPr>
          <p:style>
            <a:lnRef idx="2">
              <a:schemeClr val="dk1"/>
            </a:lnRef>
            <a:fillRef idx="1">
              <a:schemeClr val="lt1"/>
            </a:fillRef>
            <a:effectRef idx="0">
              <a:schemeClr val="dk1"/>
            </a:effectRef>
            <a:fontRef idx="minor">
              <a:schemeClr val="dk1"/>
            </a:fontRef>
          </p:style>
          <p:txBody>
            <a:bodyPr wrap="square" lIns="274320" rIns="274320" rtlCol="0">
              <a:spAutoFit/>
            </a:bodyPr>
            <a:lstStyle/>
            <a:p>
              <a:pPr defTabSz="4702588">
                <a:defRPr/>
              </a:pPr>
              <a:r>
                <a:rPr lang="en-US" sz="3600" dirty="0">
                  <a:solidFill>
                    <a:srgbClr val="A33B3B"/>
                  </a:solidFill>
                  <a:latin typeface="Amaranth" panose="02000503050000020004" pitchFamily="2" charset="0"/>
                </a:rPr>
                <a:t>5. ACKNOWLEDGEMENT:</a:t>
              </a:r>
            </a:p>
          </p:txBody>
        </p:sp>
        <p:sp>
          <p:nvSpPr>
            <p:cNvPr id="114" name="Rectangle 113">
              <a:extLst>
                <a:ext uri="{FF2B5EF4-FFF2-40B4-BE49-F238E27FC236}">
                  <a16:creationId xmlns:a16="http://schemas.microsoft.com/office/drawing/2014/main" id="{1D100D45-FDEC-4284-A731-28E54BCAFD3B}"/>
                </a:ext>
              </a:extLst>
            </p:cNvPr>
            <p:cNvSpPr/>
            <p:nvPr/>
          </p:nvSpPr>
          <p:spPr bwMode="auto">
            <a:xfrm>
              <a:off x="687008" y="19285967"/>
              <a:ext cx="446532" cy="535523"/>
            </a:xfrm>
            <a:prstGeom prst="rect">
              <a:avLst/>
            </a:prstGeom>
            <a:solidFill>
              <a:srgbClr val="A33B3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dirty="0">
                <a:ln>
                  <a:noFill/>
                </a:ln>
                <a:solidFill>
                  <a:schemeClr val="tx1"/>
                </a:solidFill>
                <a:effectLst/>
                <a:latin typeface="Arial" pitchFamily="34" charset="0"/>
              </a:endParaRPr>
            </a:p>
          </p:txBody>
        </p:sp>
      </p:grpSp>
      <p:sp>
        <p:nvSpPr>
          <p:cNvPr id="115" name="TextBox 19">
            <a:extLst>
              <a:ext uri="{FF2B5EF4-FFF2-40B4-BE49-F238E27FC236}">
                <a16:creationId xmlns:a16="http://schemas.microsoft.com/office/drawing/2014/main" id="{7B812682-3093-4825-B167-5AAB49234A34}"/>
              </a:ext>
            </a:extLst>
          </p:cNvPr>
          <p:cNvSpPr txBox="1">
            <a:spLocks noChangeArrowheads="1"/>
          </p:cNvSpPr>
          <p:nvPr/>
        </p:nvSpPr>
        <p:spPr bwMode="auto">
          <a:xfrm>
            <a:off x="24080542" y="31796809"/>
            <a:ext cx="19404993" cy="658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nSpc>
                <a:spcPct val="107000"/>
              </a:lnSpc>
              <a:spcAft>
                <a:spcPts val="800"/>
              </a:spcAft>
            </a:pPr>
            <a:r>
              <a:rPr lang="en-CA" sz="3600" b="1" dirty="0">
                <a:effectLst/>
                <a:latin typeface="Calibri" panose="020F0502020204030204" pitchFamily="34" charset="0"/>
                <a:ea typeface="Calibri" panose="020F0502020204030204" pitchFamily="34" charset="0"/>
                <a:cs typeface="Times New Roman" panose="02020603050405020304" pitchFamily="18" charset="0"/>
              </a:rPr>
              <a:t>This research has been conducted using the UK Biobank Resource under Application Number 40946.</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debatingdenim|09-2018"/>
</p:tagLst>
</file>

<file path=ppt/theme/theme1.xml><?xml version="1.0" encoding="utf-8"?>
<a:theme xmlns:a="http://schemas.openxmlformats.org/drawingml/2006/main" name="Default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5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5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2994</TotalTime>
  <Words>1056</Words>
  <Application>Microsoft Office PowerPoint</Application>
  <PresentationFormat>Custom</PresentationFormat>
  <Paragraphs>121</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Titillium Web</vt:lpstr>
      <vt:lpstr>Wingdings</vt:lpstr>
      <vt:lpstr>Trebuchet MS</vt:lpstr>
      <vt:lpstr>Calibri</vt:lpstr>
      <vt:lpstr>Amaranth</vt:lpstr>
      <vt:lpstr>Wingdings 3</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Cube Statistica</cp:lastModifiedBy>
  <cp:revision>145</cp:revision>
  <dcterms:modified xsi:type="dcterms:W3CDTF">2021-05-12T00:47:14Z</dcterms:modified>
  <cp:category>templates for scientific poster</cp:category>
</cp:coreProperties>
</file>